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handoutMasterIdLst>
    <p:handoutMasterId r:id="rId4"/>
  </p:handoutMasterIdLst>
  <p:sldIdLst>
    <p:sldId id="258" r:id="rId2"/>
  </p:sldIdLst>
  <p:sldSz cx="219456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gnes Medinaceli" initials="AM" lastIdx="1" clrIdx="0">
    <p:extLst>
      <p:ext uri="{19B8F6BF-5375-455C-9EA6-DF929625EA0E}">
        <p15:presenceInfo xmlns:p15="http://schemas.microsoft.com/office/powerpoint/2012/main" userId="e42d86de6165b18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B8E7"/>
    <a:srgbClr val="119B94"/>
    <a:srgbClr val="17D7CE"/>
    <a:srgbClr val="14BC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5" autoAdjust="0"/>
    <p:restoredTop sz="94643"/>
  </p:normalViewPr>
  <p:slideViewPr>
    <p:cSldViewPr snapToGrid="0">
      <p:cViewPr>
        <p:scale>
          <a:sx n="40" d="100"/>
          <a:sy n="40" d="100"/>
        </p:scale>
        <p:origin x="660" y="-53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AD06E0-0111-42B9-A360-656B7396602B}" type="datetimeFigureOut">
              <a:rPr lang="es-ES" smtClean="0"/>
              <a:t>07/10/2024</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29B42C-03BD-455D-B6E7-CB479427A40B}" type="slidenum">
              <a:rPr lang="es-ES" smtClean="0"/>
              <a:t>‹Nº›</a:t>
            </a:fld>
            <a:endParaRPr lang="es-ES"/>
          </a:p>
        </p:txBody>
      </p:sp>
    </p:spTree>
    <p:extLst>
      <p:ext uri="{BB962C8B-B14F-4D97-AF65-F5344CB8AC3E}">
        <p14:creationId xmlns:p14="http://schemas.microsoft.com/office/powerpoint/2010/main" val="365062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F3C5D2-2155-4998-B716-18D10758778E}" type="datetimeFigureOut">
              <a:rPr lang="es-ES" smtClean="0"/>
              <a:t>07/10/2024</a:t>
            </a:fld>
            <a:endParaRPr lang="es-ES"/>
          </a:p>
        </p:txBody>
      </p:sp>
      <p:sp>
        <p:nvSpPr>
          <p:cNvPr id="4" name="Marcador de imagen de diapositiva 3"/>
          <p:cNvSpPr>
            <a:spLocks noGrp="1" noRot="1" noChangeAspect="1"/>
          </p:cNvSpPr>
          <p:nvPr>
            <p:ph type="sldImg" idx="2"/>
          </p:nvPr>
        </p:nvSpPr>
        <p:spPr>
          <a:xfrm>
            <a:off x="2400300" y="1143000"/>
            <a:ext cx="2057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1E29A9-D61F-4A09-A5AB-CD6750140EC7}" type="slidenum">
              <a:rPr lang="es-ES" smtClean="0"/>
              <a:t>‹Nº›</a:t>
            </a:fld>
            <a:endParaRPr lang="es-ES"/>
          </a:p>
        </p:txBody>
      </p:sp>
    </p:spTree>
    <p:extLst>
      <p:ext uri="{BB962C8B-B14F-4D97-AF65-F5344CB8AC3E}">
        <p14:creationId xmlns:p14="http://schemas.microsoft.com/office/powerpoint/2010/main" val="3612959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E1E29A9-D61F-4A09-A5AB-CD6750140EC7}" type="slidenum">
              <a:rPr lang="es-ES" smtClean="0"/>
              <a:t>1</a:t>
            </a:fld>
            <a:endParaRPr lang="es-ES"/>
          </a:p>
        </p:txBody>
      </p:sp>
    </p:spTree>
    <p:extLst>
      <p:ext uri="{BB962C8B-B14F-4D97-AF65-F5344CB8AC3E}">
        <p14:creationId xmlns:p14="http://schemas.microsoft.com/office/powerpoint/2010/main" val="2359579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5387342"/>
            <a:ext cx="18653760" cy="11460480"/>
          </a:xfrm>
        </p:spPr>
        <p:txBody>
          <a:bodyPr anchor="b"/>
          <a:lstStyle>
            <a:lvl1pPr algn="ctr">
              <a:defRPr sz="14400"/>
            </a:lvl1pPr>
          </a:lstStyle>
          <a:p>
            <a:r>
              <a:rPr lang="en-US"/>
              <a:t>Click to edit Master title style</a:t>
            </a:r>
            <a:endParaRPr lang="en-US" dirty="0"/>
          </a:p>
        </p:txBody>
      </p:sp>
      <p:sp>
        <p:nvSpPr>
          <p:cNvPr id="3" name="Subtitle 2"/>
          <p:cNvSpPr>
            <a:spLocks noGrp="1"/>
          </p:cNvSpPr>
          <p:nvPr>
            <p:ph type="subTitle" idx="1"/>
          </p:nvPr>
        </p:nvSpPr>
        <p:spPr>
          <a:xfrm>
            <a:off x="2743200" y="17289782"/>
            <a:ext cx="16459200" cy="7947658"/>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FBE397-4D43-486F-91B3-50CAF11D495C}" type="datetimeFigureOut">
              <a:rPr lang="en-CA" smtClean="0"/>
              <a:t>2024-10-07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712409F-6B95-42BD-BAB5-509F7A704958}" type="slidenum">
              <a:rPr lang="en-CA" smtClean="0"/>
              <a:t>‹Nº›</a:t>
            </a:fld>
            <a:endParaRPr lang="en-CA"/>
          </a:p>
        </p:txBody>
      </p:sp>
    </p:spTree>
    <p:extLst>
      <p:ext uri="{BB962C8B-B14F-4D97-AF65-F5344CB8AC3E}">
        <p14:creationId xmlns:p14="http://schemas.microsoft.com/office/powerpoint/2010/main" val="2313847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FBE397-4D43-486F-91B3-50CAF11D495C}" type="datetimeFigureOut">
              <a:rPr lang="en-CA" smtClean="0"/>
              <a:t>2024-10-07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712409F-6B95-42BD-BAB5-509F7A704958}" type="slidenum">
              <a:rPr lang="en-CA" smtClean="0"/>
              <a:t>‹Nº›</a:t>
            </a:fld>
            <a:endParaRPr lang="en-CA"/>
          </a:p>
        </p:txBody>
      </p:sp>
    </p:spTree>
    <p:extLst>
      <p:ext uri="{BB962C8B-B14F-4D97-AF65-F5344CB8AC3E}">
        <p14:creationId xmlns:p14="http://schemas.microsoft.com/office/powerpoint/2010/main" val="849215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1752600"/>
            <a:ext cx="473202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08761" y="1752600"/>
            <a:ext cx="1392174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FBE397-4D43-486F-91B3-50CAF11D495C}" type="datetimeFigureOut">
              <a:rPr lang="en-CA" smtClean="0"/>
              <a:t>2024-10-07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712409F-6B95-42BD-BAB5-509F7A704958}" type="slidenum">
              <a:rPr lang="en-CA" smtClean="0"/>
              <a:t>‹Nº›</a:t>
            </a:fld>
            <a:endParaRPr lang="en-CA"/>
          </a:p>
        </p:txBody>
      </p:sp>
    </p:spTree>
    <p:extLst>
      <p:ext uri="{BB962C8B-B14F-4D97-AF65-F5344CB8AC3E}">
        <p14:creationId xmlns:p14="http://schemas.microsoft.com/office/powerpoint/2010/main" val="3359381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FBE397-4D43-486F-91B3-50CAF11D495C}" type="datetimeFigureOut">
              <a:rPr lang="en-CA" smtClean="0"/>
              <a:t>2024-10-07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712409F-6B95-42BD-BAB5-509F7A704958}" type="slidenum">
              <a:rPr lang="en-CA" smtClean="0"/>
              <a:t>‹Nº›</a:t>
            </a:fld>
            <a:endParaRPr lang="en-CA"/>
          </a:p>
        </p:txBody>
      </p:sp>
    </p:spTree>
    <p:extLst>
      <p:ext uri="{BB962C8B-B14F-4D97-AF65-F5344CB8AC3E}">
        <p14:creationId xmlns:p14="http://schemas.microsoft.com/office/powerpoint/2010/main" val="1294185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8206749"/>
            <a:ext cx="18928080" cy="13693138"/>
          </a:xfrm>
        </p:spPr>
        <p:txBody>
          <a:bodyPr anchor="b"/>
          <a:lstStyle>
            <a:lvl1pPr>
              <a:defRPr sz="14400"/>
            </a:lvl1pPr>
          </a:lstStyle>
          <a:p>
            <a:r>
              <a:rPr lang="en-US"/>
              <a:t>Click to edit Master title style</a:t>
            </a:r>
            <a:endParaRPr lang="en-US" dirty="0"/>
          </a:p>
        </p:txBody>
      </p:sp>
      <p:sp>
        <p:nvSpPr>
          <p:cNvPr id="3" name="Text Placeholder 2"/>
          <p:cNvSpPr>
            <a:spLocks noGrp="1"/>
          </p:cNvSpPr>
          <p:nvPr>
            <p:ph type="body" idx="1"/>
          </p:nvPr>
        </p:nvSpPr>
        <p:spPr>
          <a:xfrm>
            <a:off x="1497331" y="22029429"/>
            <a:ext cx="18928080" cy="7200898"/>
          </a:xfr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FBE397-4D43-486F-91B3-50CAF11D495C}" type="datetimeFigureOut">
              <a:rPr lang="en-CA" smtClean="0"/>
              <a:t>2024-10-07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712409F-6B95-42BD-BAB5-509F7A704958}" type="slidenum">
              <a:rPr lang="en-CA" smtClean="0"/>
              <a:t>‹Nº›</a:t>
            </a:fld>
            <a:endParaRPr lang="en-CA"/>
          </a:p>
        </p:txBody>
      </p:sp>
    </p:spTree>
    <p:extLst>
      <p:ext uri="{BB962C8B-B14F-4D97-AF65-F5344CB8AC3E}">
        <p14:creationId xmlns:p14="http://schemas.microsoft.com/office/powerpoint/2010/main" val="3155604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087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1099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FBE397-4D43-486F-91B3-50CAF11D495C}" type="datetimeFigureOut">
              <a:rPr lang="en-CA" smtClean="0"/>
              <a:t>2024-10-07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712409F-6B95-42BD-BAB5-509F7A704958}" type="slidenum">
              <a:rPr lang="en-CA" smtClean="0"/>
              <a:t>‹Nº›</a:t>
            </a:fld>
            <a:endParaRPr lang="en-CA"/>
          </a:p>
        </p:txBody>
      </p:sp>
    </p:spTree>
    <p:extLst>
      <p:ext uri="{BB962C8B-B14F-4D97-AF65-F5344CB8AC3E}">
        <p14:creationId xmlns:p14="http://schemas.microsoft.com/office/powerpoint/2010/main" val="2755116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1752607"/>
            <a:ext cx="189280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1621" y="8069582"/>
            <a:ext cx="9284016"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4" name="Content Placeholder 3"/>
          <p:cNvSpPr>
            <a:spLocks noGrp="1"/>
          </p:cNvSpPr>
          <p:nvPr>
            <p:ph sz="half" idx="2"/>
          </p:nvPr>
        </p:nvSpPr>
        <p:spPr>
          <a:xfrm>
            <a:off x="1511621" y="12024360"/>
            <a:ext cx="9284016"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109961" y="8069582"/>
            <a:ext cx="9329738"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6" name="Content Placeholder 5"/>
          <p:cNvSpPr>
            <a:spLocks noGrp="1"/>
          </p:cNvSpPr>
          <p:nvPr>
            <p:ph sz="quarter" idx="4"/>
          </p:nvPr>
        </p:nvSpPr>
        <p:spPr>
          <a:xfrm>
            <a:off x="11109961" y="12024360"/>
            <a:ext cx="9329738"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FBE397-4D43-486F-91B3-50CAF11D495C}" type="datetimeFigureOut">
              <a:rPr lang="en-CA" smtClean="0"/>
              <a:t>2024-10-07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712409F-6B95-42BD-BAB5-509F7A704958}" type="slidenum">
              <a:rPr lang="en-CA" smtClean="0"/>
              <a:t>‹Nº›</a:t>
            </a:fld>
            <a:endParaRPr lang="en-CA"/>
          </a:p>
        </p:txBody>
      </p:sp>
    </p:spTree>
    <p:extLst>
      <p:ext uri="{BB962C8B-B14F-4D97-AF65-F5344CB8AC3E}">
        <p14:creationId xmlns:p14="http://schemas.microsoft.com/office/powerpoint/2010/main" val="4224887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FBE397-4D43-486F-91B3-50CAF11D495C}" type="datetimeFigureOut">
              <a:rPr lang="en-CA" smtClean="0"/>
              <a:t>2024-10-07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712409F-6B95-42BD-BAB5-509F7A704958}" type="slidenum">
              <a:rPr lang="en-CA" smtClean="0"/>
              <a:t>‹Nº›</a:t>
            </a:fld>
            <a:endParaRPr lang="en-CA"/>
          </a:p>
        </p:txBody>
      </p:sp>
    </p:spTree>
    <p:extLst>
      <p:ext uri="{BB962C8B-B14F-4D97-AF65-F5344CB8AC3E}">
        <p14:creationId xmlns:p14="http://schemas.microsoft.com/office/powerpoint/2010/main" val="4002239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FBE397-4D43-486F-91B3-50CAF11D495C}" type="datetimeFigureOut">
              <a:rPr lang="en-CA" smtClean="0"/>
              <a:t>2024-10-07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712409F-6B95-42BD-BAB5-509F7A704958}" type="slidenum">
              <a:rPr lang="en-CA" smtClean="0"/>
              <a:t>‹Nº›</a:t>
            </a:fld>
            <a:endParaRPr lang="en-CA"/>
          </a:p>
        </p:txBody>
      </p:sp>
    </p:spTree>
    <p:extLst>
      <p:ext uri="{BB962C8B-B14F-4D97-AF65-F5344CB8AC3E}">
        <p14:creationId xmlns:p14="http://schemas.microsoft.com/office/powerpoint/2010/main" val="2593780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Content Placeholder 2"/>
          <p:cNvSpPr>
            <a:spLocks noGrp="1"/>
          </p:cNvSpPr>
          <p:nvPr>
            <p:ph idx="1"/>
          </p:nvPr>
        </p:nvSpPr>
        <p:spPr>
          <a:xfrm>
            <a:off x="9329738" y="4739647"/>
            <a:ext cx="11109960" cy="233934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59FBE397-4D43-486F-91B3-50CAF11D495C}" type="datetimeFigureOut">
              <a:rPr lang="en-CA" smtClean="0"/>
              <a:t>2024-10-07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712409F-6B95-42BD-BAB5-509F7A704958}" type="slidenum">
              <a:rPr lang="en-CA" smtClean="0"/>
              <a:t>‹Nº›</a:t>
            </a:fld>
            <a:endParaRPr lang="en-CA"/>
          </a:p>
        </p:txBody>
      </p:sp>
    </p:spTree>
    <p:extLst>
      <p:ext uri="{BB962C8B-B14F-4D97-AF65-F5344CB8AC3E}">
        <p14:creationId xmlns:p14="http://schemas.microsoft.com/office/powerpoint/2010/main" val="1520539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Picture Placeholder 2"/>
          <p:cNvSpPr>
            <a:spLocks noGrp="1" noChangeAspect="1"/>
          </p:cNvSpPr>
          <p:nvPr>
            <p:ph type="pic" idx="1"/>
          </p:nvPr>
        </p:nvSpPr>
        <p:spPr>
          <a:xfrm>
            <a:off x="9329738" y="4739647"/>
            <a:ext cx="11109960" cy="233934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a:t>Click icon to add picture</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59FBE397-4D43-486F-91B3-50CAF11D495C}" type="datetimeFigureOut">
              <a:rPr lang="en-CA" smtClean="0"/>
              <a:t>2024-10-07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712409F-6B95-42BD-BAB5-509F7A704958}" type="slidenum">
              <a:rPr lang="en-CA" smtClean="0"/>
              <a:t>‹Nº›</a:t>
            </a:fld>
            <a:endParaRPr lang="en-CA"/>
          </a:p>
        </p:txBody>
      </p:sp>
    </p:spTree>
    <p:extLst>
      <p:ext uri="{BB962C8B-B14F-4D97-AF65-F5344CB8AC3E}">
        <p14:creationId xmlns:p14="http://schemas.microsoft.com/office/powerpoint/2010/main" val="2833993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1752607"/>
            <a:ext cx="189280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08760" y="8763000"/>
            <a:ext cx="1892808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08760" y="30510487"/>
            <a:ext cx="4937760" cy="1752600"/>
          </a:xfrm>
          <a:prstGeom prst="rect">
            <a:avLst/>
          </a:prstGeom>
        </p:spPr>
        <p:txBody>
          <a:bodyPr vert="horz" lIns="91440" tIns="45720" rIns="91440" bIns="45720" rtlCol="0" anchor="ctr"/>
          <a:lstStyle>
            <a:lvl1pPr algn="l">
              <a:defRPr sz="2880">
                <a:solidFill>
                  <a:schemeClr val="tx1">
                    <a:tint val="75000"/>
                  </a:schemeClr>
                </a:solidFill>
              </a:defRPr>
            </a:lvl1pPr>
          </a:lstStyle>
          <a:p>
            <a:fld id="{59FBE397-4D43-486F-91B3-50CAF11D495C}" type="datetimeFigureOut">
              <a:rPr lang="en-CA" smtClean="0"/>
              <a:t>2024-10-07</a:t>
            </a:fld>
            <a:endParaRPr lang="en-CA"/>
          </a:p>
        </p:txBody>
      </p:sp>
      <p:sp>
        <p:nvSpPr>
          <p:cNvPr id="5" name="Footer Placeholder 4"/>
          <p:cNvSpPr>
            <a:spLocks noGrp="1"/>
          </p:cNvSpPr>
          <p:nvPr>
            <p:ph type="ftr" sz="quarter" idx="3"/>
          </p:nvPr>
        </p:nvSpPr>
        <p:spPr>
          <a:xfrm>
            <a:off x="7269480" y="30510487"/>
            <a:ext cx="7406640" cy="17526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15499080" y="30510487"/>
            <a:ext cx="4937760" cy="1752600"/>
          </a:xfrm>
          <a:prstGeom prst="rect">
            <a:avLst/>
          </a:prstGeom>
        </p:spPr>
        <p:txBody>
          <a:bodyPr vert="horz" lIns="91440" tIns="45720" rIns="91440" bIns="45720" rtlCol="0" anchor="ctr"/>
          <a:lstStyle>
            <a:lvl1pPr algn="r">
              <a:defRPr sz="2880">
                <a:solidFill>
                  <a:schemeClr val="tx1">
                    <a:tint val="75000"/>
                  </a:schemeClr>
                </a:solidFill>
              </a:defRPr>
            </a:lvl1pPr>
          </a:lstStyle>
          <a:p>
            <a:fld id="{1712409F-6B95-42BD-BAB5-509F7A704958}" type="slidenum">
              <a:rPr lang="en-CA" smtClean="0"/>
              <a:t>‹Nº›</a:t>
            </a:fld>
            <a:endParaRPr lang="en-CA"/>
          </a:p>
        </p:txBody>
      </p:sp>
    </p:spTree>
    <p:extLst>
      <p:ext uri="{BB962C8B-B14F-4D97-AF65-F5344CB8AC3E}">
        <p14:creationId xmlns:p14="http://schemas.microsoft.com/office/powerpoint/2010/main" val="42416236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ciesas.repositorioinstitucional.mx/jspui/handle/1015/1354" TargetMode="External"/><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image" Target="../media/image6.jpg"/><Relationship Id="rId4" Type="http://schemas.openxmlformats.org/officeDocument/2006/relationships/image" Target="../media/image2.png"/><Relationship Id="rId9" Type="http://schemas.openxmlformats.org/officeDocument/2006/relationships/hyperlink" Target="http://colef.repositorioinstitucional.mx/jspui/handle/1014/5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776B2C6D-7CC0-466B-8CF9-E3F0F2E5FBB2}"/>
              </a:ext>
            </a:extLst>
          </p:cNvPr>
          <p:cNvSpPr/>
          <p:nvPr/>
        </p:nvSpPr>
        <p:spPr>
          <a:xfrm>
            <a:off x="240518" y="11688985"/>
            <a:ext cx="10008602" cy="428072"/>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sz="979" dirty="0"/>
          </a:p>
        </p:txBody>
      </p:sp>
      <p:sp>
        <p:nvSpPr>
          <p:cNvPr id="17" name="TextBox 16">
            <a:extLst>
              <a:ext uri="{FF2B5EF4-FFF2-40B4-BE49-F238E27FC236}">
                <a16:creationId xmlns:a16="http://schemas.microsoft.com/office/drawing/2014/main" xmlns="" id="{4481B8CA-D2C0-A833-236F-AF530D8E9B2B}"/>
              </a:ext>
            </a:extLst>
          </p:cNvPr>
          <p:cNvSpPr txBox="1"/>
          <p:nvPr/>
        </p:nvSpPr>
        <p:spPr>
          <a:xfrm>
            <a:off x="219127" y="11653919"/>
            <a:ext cx="10008602" cy="4615494"/>
          </a:xfrm>
          <a:prstGeom prst="rect">
            <a:avLst/>
          </a:prstGeom>
          <a:noFill/>
          <a:ln w="76200">
            <a:solidFill>
              <a:schemeClr val="accent5">
                <a:lumMod val="75000"/>
              </a:schemeClr>
            </a:solidFill>
          </a:ln>
        </p:spPr>
        <p:txBody>
          <a:bodyPr wrap="square">
            <a:spAutoFit/>
          </a:bodyPr>
          <a:lstStyle/>
          <a:p>
            <a:pPr>
              <a:lnSpc>
                <a:spcPct val="107000"/>
              </a:lnSpc>
              <a:spcBef>
                <a:spcPts val="870"/>
              </a:spcBef>
            </a:pPr>
            <a:r>
              <a:rPr lang="en-US" sz="2610" b="1" kern="100" dirty="0">
                <a:solidFill>
                  <a:schemeClr val="bg1"/>
                </a:solidFill>
                <a:latin typeface="Rockwell" panose="02060603020205020403" pitchFamily="18" charset="0"/>
                <a:ea typeface="Times New Roman" panose="02020603050405020304" pitchFamily="18" charset="0"/>
                <a:cs typeface="Times New Roman" panose="02020603050405020304" pitchFamily="18" charset="0"/>
              </a:rPr>
              <a:t>Relevant literature</a:t>
            </a:r>
            <a:endParaRPr lang="en-CA" sz="2610" b="1" kern="100" dirty="0">
              <a:solidFill>
                <a:schemeClr val="bg1"/>
              </a:solidFill>
              <a:latin typeface="Rockwell" panose="02060603020205020403" pitchFamily="18" charset="0"/>
              <a:ea typeface="Times New Roman" panose="02020603050405020304" pitchFamily="18" charset="0"/>
              <a:cs typeface="Times New Roman" panose="02020603050405020304" pitchFamily="18" charset="0"/>
            </a:endParaRPr>
          </a:p>
          <a:p>
            <a:pPr algn="just">
              <a:lnSpc>
                <a:spcPct val="150000"/>
              </a:lnSpc>
              <a:spcAft>
                <a:spcPts val="580"/>
              </a:spcAft>
            </a:pPr>
            <a:endParaRPr lang="es-ES" sz="1740" kern="100" dirty="0">
              <a:latin typeface="Rockwell" panose="02060603020205020403" pitchFamily="18" charset="0"/>
              <a:ea typeface="Calibri" panose="020F0502020204030204" pitchFamily="34" charset="0"/>
              <a:cs typeface="Times New Roman" panose="02020603050405020304" pitchFamily="18" charset="0"/>
            </a:endParaRPr>
          </a:p>
          <a:p>
            <a:pPr algn="just">
              <a:lnSpc>
                <a:spcPct val="150000"/>
              </a:lnSpc>
              <a:spcAft>
                <a:spcPts val="580"/>
              </a:spcAft>
            </a:pPr>
            <a:r>
              <a:rPr lang="en-US" sz="1740" dirty="0">
                <a:effectLst/>
                <a:latin typeface="Rockwell" panose="02060603020205020403" pitchFamily="18" charset="0"/>
                <a:ea typeface="Calibri" panose="020F0502020204030204" pitchFamily="34" charset="0"/>
                <a:cs typeface="Times New Roman" panose="02020603050405020304" pitchFamily="18" charset="0"/>
              </a:rPr>
              <a:t>The Lake </a:t>
            </a:r>
            <a:r>
              <a:rPr lang="en-US" sz="1740" dirty="0" err="1">
                <a:effectLst/>
                <a:latin typeface="Rockwell" panose="02060603020205020403" pitchFamily="18" charset="0"/>
                <a:ea typeface="Calibri" panose="020F0502020204030204" pitchFamily="34" charset="0"/>
                <a:cs typeface="Times New Roman" panose="02020603050405020304" pitchFamily="18" charset="0"/>
              </a:rPr>
              <a:t>Pátzcuaro</a:t>
            </a:r>
            <a:r>
              <a:rPr lang="en-US" sz="1740" dirty="0">
                <a:effectLst/>
                <a:latin typeface="Rockwell" panose="02060603020205020403" pitchFamily="18" charset="0"/>
                <a:ea typeface="Calibri" panose="020F0502020204030204" pitchFamily="34" charset="0"/>
                <a:cs typeface="Times New Roman" panose="02020603050405020304" pitchFamily="18" charset="0"/>
              </a:rPr>
              <a:t> basin has been the subject of extensive research since 1936. Key contributions include studies by CESE (1986), Reyes Ruiz (2005), Toledo et al. (1992), and Ortiz-Paniagua (2004), which offer valuable insights into the region’s environmental conditions, ecological development, and conservation efforts. These works focus on  evaluating programs implemented, through institutional and academic participation, while also analyzing the economic investments made for each environmental project. Although these studies have significantly enhanced our understanding of the economic and environmental dimensions of the interventions in the Lake </a:t>
            </a:r>
            <a:r>
              <a:rPr lang="en-US" sz="1740" dirty="0" err="1">
                <a:effectLst/>
                <a:latin typeface="Rockwell" panose="02060603020205020403" pitchFamily="18" charset="0"/>
                <a:ea typeface="Calibri" panose="020F0502020204030204" pitchFamily="34" charset="0"/>
                <a:cs typeface="Times New Roman" panose="02020603050405020304" pitchFamily="18" charset="0"/>
              </a:rPr>
              <a:t>Pátzcuaro</a:t>
            </a:r>
            <a:r>
              <a:rPr lang="en-US" sz="1740" dirty="0">
                <a:effectLst/>
                <a:latin typeface="Rockwell" panose="02060603020205020403" pitchFamily="18" charset="0"/>
                <a:ea typeface="Calibri" panose="020F0502020204030204" pitchFamily="34" charset="0"/>
                <a:cs typeface="Times New Roman" panose="02020603050405020304" pitchFamily="18" charset="0"/>
              </a:rPr>
              <a:t> basin, they overlook critical social factors, particularly indigenous perspectives on environmental issues. </a:t>
            </a:r>
          </a:p>
        </p:txBody>
      </p:sp>
      <p:sp>
        <p:nvSpPr>
          <p:cNvPr id="6" name="Rectangle 5">
            <a:extLst>
              <a:ext uri="{FF2B5EF4-FFF2-40B4-BE49-F238E27FC236}">
                <a16:creationId xmlns:a16="http://schemas.microsoft.com/office/drawing/2014/main" xmlns="" id="{4C8A5294-7638-C8F9-9C65-E3A338F7EACF}"/>
              </a:ext>
            </a:extLst>
          </p:cNvPr>
          <p:cNvSpPr/>
          <p:nvPr/>
        </p:nvSpPr>
        <p:spPr>
          <a:xfrm>
            <a:off x="0" y="-262393"/>
            <a:ext cx="21973293" cy="4454918"/>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sz="979"/>
          </a:p>
        </p:txBody>
      </p:sp>
      <p:sp>
        <p:nvSpPr>
          <p:cNvPr id="5" name="TextBox 4">
            <a:extLst>
              <a:ext uri="{FF2B5EF4-FFF2-40B4-BE49-F238E27FC236}">
                <a16:creationId xmlns:a16="http://schemas.microsoft.com/office/drawing/2014/main" xmlns="" id="{979612F7-341E-4F06-85C7-CB69D44EB3D0}"/>
              </a:ext>
            </a:extLst>
          </p:cNvPr>
          <p:cNvSpPr txBox="1"/>
          <p:nvPr/>
        </p:nvSpPr>
        <p:spPr>
          <a:xfrm>
            <a:off x="28541" y="0"/>
            <a:ext cx="21888518" cy="3715633"/>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ctr">
              <a:lnSpc>
                <a:spcPct val="107000"/>
              </a:lnSpc>
            </a:pPr>
            <a:r>
              <a:rPr lang="en-US" sz="6000" b="1" kern="100" dirty="0">
                <a:solidFill>
                  <a:schemeClr val="bg1"/>
                </a:solidFill>
                <a:latin typeface="Arial" panose="020B0604020202020204" pitchFamily="34" charset="0"/>
                <a:ea typeface="Calibri" panose="020F0502020204030204" pitchFamily="34" charset="0"/>
                <a:cs typeface="Times New Roman" panose="02020603050405020304" pitchFamily="18" charset="0"/>
              </a:rPr>
              <a:t>Indigenous Perception of Environmental Restoration Programs in the Pátzcuaro Lake Basin </a:t>
            </a:r>
          </a:p>
          <a:p>
            <a:pPr algn="ctr">
              <a:lnSpc>
                <a:spcPct val="107000"/>
              </a:lnSpc>
            </a:pPr>
            <a:endParaRPr lang="en-US" sz="3335" b="1" kern="1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pPr>
            <a:r>
              <a:rPr lang="en-US" sz="3335" b="1" kern="100" dirty="0">
                <a:solidFill>
                  <a:schemeClr val="bg1"/>
                </a:solidFill>
                <a:latin typeface="Arial" panose="020B0604020202020204" pitchFamily="34" charset="0"/>
                <a:ea typeface="Calibri" panose="020F0502020204030204" pitchFamily="34" charset="0"/>
                <a:cs typeface="Times New Roman" panose="02020603050405020304" pitchFamily="18" charset="0"/>
              </a:rPr>
              <a:t>Authors: María Guadalupe </a:t>
            </a:r>
            <a:r>
              <a:rPr lang="en-US" sz="3335" b="1" kern="1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García</a:t>
            </a:r>
            <a:r>
              <a:rPr lang="en-US" sz="3335" b="1" kern="100" dirty="0">
                <a:solidFill>
                  <a:schemeClr val="bg1"/>
                </a:solidFill>
                <a:latin typeface="Arial" panose="020B0604020202020204" pitchFamily="34" charset="0"/>
                <a:ea typeface="Calibri" panose="020F0502020204030204" pitchFamily="34" charset="0"/>
                <a:cs typeface="Times New Roman" panose="02020603050405020304" pitchFamily="18" charset="0"/>
              </a:rPr>
              <a:t> Alonso; Agnes </a:t>
            </a:r>
            <a:r>
              <a:rPr lang="en-US" sz="3335" b="1" kern="1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Medinaceli</a:t>
            </a:r>
            <a:endParaRPr lang="en-US" sz="3335" b="1" kern="1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pPr>
            <a:r>
              <a:rPr lang="en-US" sz="3335" b="1" kern="100" dirty="0">
                <a:solidFill>
                  <a:schemeClr val="bg1"/>
                </a:solidFill>
                <a:latin typeface="Arial" panose="020B0604020202020204" pitchFamily="34" charset="0"/>
                <a:ea typeface="Calibri" panose="020F0502020204030204" pitchFamily="34" charset="0"/>
                <a:cs typeface="Times New Roman" panose="02020603050405020304" pitchFamily="18" charset="0"/>
              </a:rPr>
              <a:t>Contact: mar.garcia.al26@gmail.com</a:t>
            </a:r>
          </a:p>
        </p:txBody>
      </p:sp>
      <p:sp>
        <p:nvSpPr>
          <p:cNvPr id="7" name="Rectangle 6">
            <a:extLst>
              <a:ext uri="{FF2B5EF4-FFF2-40B4-BE49-F238E27FC236}">
                <a16:creationId xmlns:a16="http://schemas.microsoft.com/office/drawing/2014/main" xmlns="" id="{D57F0E28-27D3-CA73-FDFD-45DC844B8C45}"/>
              </a:ext>
            </a:extLst>
          </p:cNvPr>
          <p:cNvSpPr/>
          <p:nvPr/>
        </p:nvSpPr>
        <p:spPr>
          <a:xfrm>
            <a:off x="0" y="29927991"/>
            <a:ext cx="21917059" cy="2990409"/>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sz="979"/>
          </a:p>
        </p:txBody>
      </p:sp>
      <p:pic>
        <p:nvPicPr>
          <p:cNvPr id="9" name="Picture 8" descr="A close-up of a logo&#10;&#10;Description automatically generated">
            <a:extLst>
              <a:ext uri="{FF2B5EF4-FFF2-40B4-BE49-F238E27FC236}">
                <a16:creationId xmlns:a16="http://schemas.microsoft.com/office/drawing/2014/main" xmlns="" id="{A3DA5A52-B1AF-A6FF-2D5C-851A588B33C6}"/>
              </a:ext>
            </a:extLst>
          </p:cNvPr>
          <p:cNvPicPr>
            <a:picLocks noChangeAspect="1"/>
          </p:cNvPicPr>
          <p:nvPr/>
        </p:nvPicPr>
        <p:blipFill rotWithShape="1">
          <a:blip r:embed="rId3">
            <a:extLst>
              <a:ext uri="{28A0092B-C50C-407E-A947-70E740481C1C}">
                <a14:useLocalDpi xmlns:a14="http://schemas.microsoft.com/office/drawing/2010/main" val="0"/>
              </a:ext>
            </a:extLst>
          </a:blip>
          <a:srcRect r="50493"/>
          <a:stretch/>
        </p:blipFill>
        <p:spPr>
          <a:xfrm>
            <a:off x="17803753" y="30041768"/>
            <a:ext cx="4068824" cy="1453537"/>
          </a:xfrm>
          <a:prstGeom prst="rect">
            <a:avLst/>
          </a:prstGeom>
        </p:spPr>
      </p:pic>
      <p:sp>
        <p:nvSpPr>
          <p:cNvPr id="14" name="Rectangle 13">
            <a:extLst>
              <a:ext uri="{FF2B5EF4-FFF2-40B4-BE49-F238E27FC236}">
                <a16:creationId xmlns:a16="http://schemas.microsoft.com/office/drawing/2014/main" xmlns="" id="{E1740A7A-6695-6CF1-91FA-89E790A6BC05}"/>
              </a:ext>
            </a:extLst>
          </p:cNvPr>
          <p:cNvSpPr/>
          <p:nvPr/>
        </p:nvSpPr>
        <p:spPr>
          <a:xfrm>
            <a:off x="305520" y="4813972"/>
            <a:ext cx="10008602" cy="428072"/>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sz="979"/>
          </a:p>
        </p:txBody>
      </p:sp>
      <p:sp>
        <p:nvSpPr>
          <p:cNvPr id="15" name="TextBox 14">
            <a:extLst>
              <a:ext uri="{FF2B5EF4-FFF2-40B4-BE49-F238E27FC236}">
                <a16:creationId xmlns:a16="http://schemas.microsoft.com/office/drawing/2014/main" xmlns="" id="{2A68F041-6955-2DD8-7C50-87C888F5F60D}"/>
              </a:ext>
            </a:extLst>
          </p:cNvPr>
          <p:cNvSpPr txBox="1"/>
          <p:nvPr/>
        </p:nvSpPr>
        <p:spPr>
          <a:xfrm>
            <a:off x="245741" y="4813972"/>
            <a:ext cx="10008602" cy="6299032"/>
          </a:xfrm>
          <a:prstGeom prst="rect">
            <a:avLst/>
          </a:prstGeom>
          <a:noFill/>
          <a:ln w="76200">
            <a:solidFill>
              <a:schemeClr val="accent5">
                <a:lumMod val="75000"/>
              </a:schemeClr>
            </a:solidFill>
          </a:ln>
        </p:spPr>
        <p:txBody>
          <a:bodyPr wrap="square">
            <a:spAutoFit/>
          </a:bodyPr>
          <a:lstStyle/>
          <a:p>
            <a:pPr>
              <a:lnSpc>
                <a:spcPct val="107000"/>
              </a:lnSpc>
              <a:spcBef>
                <a:spcPts val="870"/>
              </a:spcBef>
            </a:pPr>
            <a:r>
              <a:rPr lang="en-US" sz="2610" b="1" kern="100" dirty="0">
                <a:solidFill>
                  <a:schemeClr val="bg1"/>
                </a:solidFill>
                <a:latin typeface="Rockwell" panose="02060603020205020403" pitchFamily="18" charset="0"/>
                <a:ea typeface="Times New Roman" panose="02020603050405020304" pitchFamily="18" charset="0"/>
                <a:cs typeface="Times New Roman" panose="02020603050405020304" pitchFamily="18" charset="0"/>
              </a:rPr>
              <a:t>Introduction</a:t>
            </a:r>
            <a:endParaRPr lang="en-CA" sz="2610" b="1" kern="100" dirty="0">
              <a:solidFill>
                <a:schemeClr val="bg1"/>
              </a:solidFill>
              <a:latin typeface="Rockwell" panose="02060603020205020403" pitchFamily="18" charset="0"/>
              <a:ea typeface="Times New Roman" panose="02020603050405020304" pitchFamily="18" charset="0"/>
              <a:cs typeface="Times New Roman" panose="02020603050405020304" pitchFamily="18" charset="0"/>
            </a:endParaRPr>
          </a:p>
          <a:p>
            <a:pPr algn="just">
              <a:lnSpc>
                <a:spcPct val="150000"/>
              </a:lnSpc>
              <a:spcAft>
                <a:spcPts val="580"/>
              </a:spcAft>
            </a:pPr>
            <a:endParaRPr lang="es-MX" sz="1740" kern="1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580"/>
              </a:spcAft>
            </a:pPr>
            <a:r>
              <a:rPr lang="en-US" sz="1740" kern="100" dirty="0">
                <a:latin typeface="Rockwell" panose="02060603020205020403" pitchFamily="18" charset="0"/>
                <a:ea typeface="Calibri" panose="020F0502020204030204" pitchFamily="34" charset="0"/>
                <a:cs typeface="Times New Roman" panose="02020603050405020304" pitchFamily="18" charset="0"/>
              </a:rPr>
              <a:t>The Lake Pátzcuaro basin is located in the state of Michoacán, México. It has cultural, gastronomic, and historical importance for the </a:t>
            </a:r>
            <a:r>
              <a:rPr lang="en-US" sz="1740" kern="100" dirty="0" err="1">
                <a:latin typeface="Rockwell" panose="02060603020205020403" pitchFamily="18" charset="0"/>
                <a:ea typeface="Calibri" panose="020F0502020204030204" pitchFamily="34" charset="0"/>
                <a:cs typeface="Times New Roman" panose="02020603050405020304" pitchFamily="18" charset="0"/>
              </a:rPr>
              <a:t>Purépecha</a:t>
            </a:r>
            <a:r>
              <a:rPr lang="en-US" sz="1740" kern="100" dirty="0">
                <a:latin typeface="Rockwell" panose="02060603020205020403" pitchFamily="18" charset="0"/>
                <a:ea typeface="Calibri" panose="020F0502020204030204" pitchFamily="34" charset="0"/>
                <a:cs typeface="Times New Roman" panose="02020603050405020304" pitchFamily="18" charset="0"/>
              </a:rPr>
              <a:t> indigenous people, who have inhabited the region for centuries as well as for the broader population. However, it is now threatened by climate change and the over-extraction of natural resources. In response, the four levels of governments have implemented different top-down restoration programs excluding the traditional knowledge of the indigenous population which is closely tied to their worldview and practices. As the indigenous communities are the most directly connected to the basin’s natural resources, and their livelihoods depend largely on  these ecosystems it is paramount to consider their perspectives. </a:t>
            </a:r>
            <a:r>
              <a:rPr lang="en-US" sz="1740" b="1" kern="100" dirty="0">
                <a:latin typeface="Rockwell" panose="02060603020205020403" pitchFamily="18" charset="0"/>
                <a:ea typeface="Calibri" panose="020F0502020204030204" pitchFamily="34" charset="0"/>
                <a:cs typeface="Times New Roman" panose="02020603050405020304" pitchFamily="18" charset="0"/>
              </a:rPr>
              <a:t>Therefore, the objective of this research is to analyze the indigenous population’s perception of environmental programs in the Lake Pátzcuaro basin in the period from 1997 to 2023</a:t>
            </a:r>
            <a:r>
              <a:rPr lang="en-US" sz="1740" kern="100" dirty="0">
                <a:latin typeface="Rockwell" panose="02060603020205020403" pitchFamily="18" charset="0"/>
                <a:ea typeface="Calibri" panose="020F0502020204030204" pitchFamily="34" charset="0"/>
                <a:cs typeface="Times New Roman" panose="02020603050405020304" pitchFamily="18" charset="0"/>
              </a:rPr>
              <a:t>, as a component to be considered in current and near-future environmental programs.</a:t>
            </a:r>
          </a:p>
          <a:p>
            <a:pPr algn="just">
              <a:lnSpc>
                <a:spcPct val="150000"/>
              </a:lnSpc>
              <a:spcAft>
                <a:spcPts val="580"/>
              </a:spcAft>
            </a:pPr>
            <a:endParaRPr lang="en-US" sz="1740" kern="100" dirty="0">
              <a:latin typeface="Rockwell" panose="02060603020205020403" pitchFamily="18" charset="0"/>
              <a:ea typeface="Calibri" panose="020F0502020204030204" pitchFamily="34" charset="0"/>
              <a:cs typeface="Times New Roman" panose="02020603050405020304" pitchFamily="18" charset="0"/>
            </a:endParaRPr>
          </a:p>
        </p:txBody>
      </p:sp>
      <p:sp>
        <p:nvSpPr>
          <p:cNvPr id="24" name="Rectangle 23">
            <a:extLst>
              <a:ext uri="{FF2B5EF4-FFF2-40B4-BE49-F238E27FC236}">
                <a16:creationId xmlns:a16="http://schemas.microsoft.com/office/drawing/2014/main" xmlns="" id="{4613E6A5-9796-CB98-AEF4-08F775BAB5E5}"/>
              </a:ext>
            </a:extLst>
          </p:cNvPr>
          <p:cNvSpPr/>
          <p:nvPr/>
        </p:nvSpPr>
        <p:spPr>
          <a:xfrm>
            <a:off x="219127" y="17011922"/>
            <a:ext cx="10008602" cy="428072"/>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sz="979"/>
          </a:p>
        </p:txBody>
      </p:sp>
      <p:sp>
        <p:nvSpPr>
          <p:cNvPr id="28" name="Rectangle 27">
            <a:extLst>
              <a:ext uri="{FF2B5EF4-FFF2-40B4-BE49-F238E27FC236}">
                <a16:creationId xmlns:a16="http://schemas.microsoft.com/office/drawing/2014/main" xmlns="" id="{B1EA81A3-0D41-40A2-7BBB-470E6C80CF7F}"/>
              </a:ext>
            </a:extLst>
          </p:cNvPr>
          <p:cNvSpPr/>
          <p:nvPr/>
        </p:nvSpPr>
        <p:spPr>
          <a:xfrm>
            <a:off x="11271449" y="4816735"/>
            <a:ext cx="10008602" cy="428072"/>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sz="979"/>
          </a:p>
        </p:txBody>
      </p:sp>
      <p:sp>
        <p:nvSpPr>
          <p:cNvPr id="29" name="TextBox 28">
            <a:extLst>
              <a:ext uri="{FF2B5EF4-FFF2-40B4-BE49-F238E27FC236}">
                <a16:creationId xmlns:a16="http://schemas.microsoft.com/office/drawing/2014/main" xmlns="" id="{3F351E7A-884F-7A0E-98A9-22D1409ACF62}"/>
              </a:ext>
            </a:extLst>
          </p:cNvPr>
          <p:cNvSpPr txBox="1"/>
          <p:nvPr/>
        </p:nvSpPr>
        <p:spPr>
          <a:xfrm>
            <a:off x="11271449" y="4789661"/>
            <a:ext cx="10008602" cy="6435993"/>
          </a:xfrm>
          <a:prstGeom prst="rect">
            <a:avLst/>
          </a:prstGeom>
          <a:noFill/>
          <a:ln w="76200">
            <a:solidFill>
              <a:schemeClr val="accent5">
                <a:lumMod val="75000"/>
              </a:schemeClr>
            </a:solidFill>
          </a:ln>
        </p:spPr>
        <p:txBody>
          <a:bodyPr wrap="square">
            <a:spAutoFit/>
          </a:bodyPr>
          <a:lstStyle/>
          <a:p>
            <a:pPr>
              <a:lnSpc>
                <a:spcPct val="107000"/>
              </a:lnSpc>
              <a:spcBef>
                <a:spcPts val="870"/>
              </a:spcBef>
            </a:pPr>
            <a:r>
              <a:rPr lang="en-US" sz="2610" b="1" kern="100" dirty="0">
                <a:solidFill>
                  <a:schemeClr val="bg1"/>
                </a:solidFill>
                <a:latin typeface="Rockwell" panose="02060603020205020403" pitchFamily="18" charset="0"/>
                <a:ea typeface="Times New Roman" panose="02020603050405020304" pitchFamily="18" charset="0"/>
                <a:cs typeface="Times New Roman" panose="02020603050405020304" pitchFamily="18" charset="0"/>
              </a:rPr>
              <a:t>Methodology</a:t>
            </a:r>
            <a:endParaRPr lang="en-CA" sz="2610" b="1" kern="100" dirty="0">
              <a:solidFill>
                <a:schemeClr val="bg1"/>
              </a:solidFill>
              <a:latin typeface="Rockwell" panose="02060603020205020403" pitchFamily="18" charset="0"/>
              <a:ea typeface="Times New Roman" panose="02020603050405020304" pitchFamily="18" charset="0"/>
              <a:cs typeface="Times New Roman" panose="02020603050405020304" pitchFamily="18" charset="0"/>
            </a:endParaRPr>
          </a:p>
          <a:p>
            <a:pPr algn="just">
              <a:lnSpc>
                <a:spcPct val="150000"/>
              </a:lnSpc>
              <a:spcAft>
                <a:spcPts val="580"/>
              </a:spcAft>
            </a:pPr>
            <a:r>
              <a:rPr lang="es-419" sz="1740" kern="100" dirty="0">
                <a:latin typeface="Rockwell" panose="02060603020205020403" pitchFamily="18" charset="0"/>
                <a:ea typeface="Calibri" panose="020F0502020204030204" pitchFamily="34" charset="0"/>
                <a:cs typeface="Times New Roman" panose="02020603050405020304" pitchFamily="18" charset="0"/>
              </a:rPr>
              <a:t>This research employed a mixed method, combining qualitative and quantitative methods, with a bottom-up approach. To capture the perceptions of indegenous communitites, 48 semistructured interviews were conducted with indigenous inhabitants from four communities (Isla Uranden de Morelos, Santa Fe de la Laguna, Jarpacuaro and Tarerio).</a:t>
            </a:r>
          </a:p>
          <a:p>
            <a:pPr algn="just">
              <a:lnSpc>
                <a:spcPct val="150000"/>
              </a:lnSpc>
              <a:spcAft>
                <a:spcPts val="580"/>
              </a:spcAft>
            </a:pPr>
            <a:r>
              <a:rPr lang="es-419" sz="1740" kern="100" dirty="0" err="1">
                <a:latin typeface="Rockwell" panose="02060603020205020403" pitchFamily="18" charset="0"/>
                <a:ea typeface="Calibri" panose="020F0502020204030204" pitchFamily="34" charset="0"/>
                <a:cs typeface="Times New Roman" panose="02020603050405020304" pitchFamily="18" charset="0"/>
              </a:rPr>
              <a:t>Below</a:t>
            </a:r>
            <a:r>
              <a:rPr lang="es-419" sz="1740" kern="100" dirty="0">
                <a:latin typeface="Rockwell" panose="02060603020205020403" pitchFamily="18" charset="0"/>
                <a:ea typeface="Calibri" panose="020F0502020204030204" pitchFamily="34" charset="0"/>
                <a:cs typeface="Times New Roman" panose="02020603050405020304" pitchFamily="18" charset="0"/>
              </a:rPr>
              <a:t> is a list of the environmental programs considered in this research. </a:t>
            </a:r>
          </a:p>
          <a:p>
            <a:pPr algn="just">
              <a:lnSpc>
                <a:spcPct val="150000"/>
              </a:lnSpc>
              <a:spcAft>
                <a:spcPts val="580"/>
              </a:spcAft>
            </a:pPr>
            <a:endParaRPr lang="en-US" sz="1740" b="1" kern="100" dirty="0">
              <a:latin typeface="Rockwell" panose="02060603020205020403" pitchFamily="18" charset="0"/>
              <a:ea typeface="Calibri" panose="020F0502020204030204" pitchFamily="34" charset="0"/>
              <a:cs typeface="Times New Roman" panose="02020603050405020304" pitchFamily="18" charset="0"/>
            </a:endParaRPr>
          </a:p>
          <a:p>
            <a:pPr algn="just">
              <a:lnSpc>
                <a:spcPct val="150000"/>
              </a:lnSpc>
              <a:spcAft>
                <a:spcPts val="580"/>
              </a:spcAft>
            </a:pPr>
            <a:endParaRPr lang="en-US" sz="1740" b="1" kern="100" dirty="0">
              <a:latin typeface="Rockwell" panose="02060603020205020403" pitchFamily="18" charset="0"/>
              <a:ea typeface="Calibri" panose="020F0502020204030204" pitchFamily="34" charset="0"/>
              <a:cs typeface="Times New Roman" panose="02020603050405020304" pitchFamily="18" charset="0"/>
            </a:endParaRPr>
          </a:p>
          <a:p>
            <a:pPr algn="just">
              <a:lnSpc>
                <a:spcPct val="150000"/>
              </a:lnSpc>
              <a:spcAft>
                <a:spcPts val="580"/>
              </a:spcAft>
            </a:pPr>
            <a:endParaRPr lang="en-US" sz="1740" b="1" kern="100" dirty="0">
              <a:latin typeface="Rockwell" panose="02060603020205020403" pitchFamily="18" charset="0"/>
              <a:ea typeface="Calibri" panose="020F0502020204030204" pitchFamily="34" charset="0"/>
              <a:cs typeface="Times New Roman" panose="02020603050405020304" pitchFamily="18" charset="0"/>
            </a:endParaRPr>
          </a:p>
          <a:p>
            <a:pPr algn="just">
              <a:lnSpc>
                <a:spcPct val="150000"/>
              </a:lnSpc>
              <a:spcAft>
                <a:spcPts val="580"/>
              </a:spcAft>
            </a:pPr>
            <a:endParaRPr lang="en-US" sz="1740" b="1" kern="100" dirty="0">
              <a:latin typeface="Rockwell" panose="02060603020205020403" pitchFamily="18" charset="0"/>
              <a:ea typeface="Calibri" panose="020F0502020204030204" pitchFamily="34" charset="0"/>
              <a:cs typeface="Times New Roman" panose="02020603050405020304" pitchFamily="18" charset="0"/>
            </a:endParaRPr>
          </a:p>
          <a:p>
            <a:pPr algn="just">
              <a:lnSpc>
                <a:spcPct val="150000"/>
              </a:lnSpc>
              <a:spcAft>
                <a:spcPts val="580"/>
              </a:spcAft>
            </a:pPr>
            <a:endParaRPr lang="en-US" sz="1740" b="1" kern="100" dirty="0">
              <a:latin typeface="Rockwell" panose="02060603020205020403" pitchFamily="18" charset="0"/>
              <a:ea typeface="Calibri" panose="020F0502020204030204" pitchFamily="34" charset="0"/>
              <a:cs typeface="Times New Roman" panose="02020603050405020304" pitchFamily="18" charset="0"/>
            </a:endParaRPr>
          </a:p>
          <a:p>
            <a:pPr algn="just">
              <a:lnSpc>
                <a:spcPct val="150000"/>
              </a:lnSpc>
              <a:spcAft>
                <a:spcPts val="580"/>
              </a:spcAft>
            </a:pPr>
            <a:endParaRPr lang="en-US" sz="1740" b="1" kern="100" dirty="0">
              <a:latin typeface="Rockwell" panose="02060603020205020403" pitchFamily="18" charset="0"/>
              <a:ea typeface="Calibri" panose="020F0502020204030204" pitchFamily="34" charset="0"/>
              <a:cs typeface="Times New Roman" panose="02020603050405020304" pitchFamily="18" charset="0"/>
            </a:endParaRPr>
          </a:p>
          <a:p>
            <a:pPr algn="just">
              <a:lnSpc>
                <a:spcPct val="150000"/>
              </a:lnSpc>
              <a:spcAft>
                <a:spcPts val="580"/>
              </a:spcAft>
            </a:pPr>
            <a:endParaRPr lang="en-US" sz="1740" b="1" kern="100" dirty="0">
              <a:latin typeface="Rockwell" panose="02060603020205020403" pitchFamily="18" charset="0"/>
              <a:ea typeface="Calibri" panose="020F0502020204030204" pitchFamily="34" charset="0"/>
              <a:cs typeface="Times New Roman" panose="02020603050405020304" pitchFamily="18" charset="0"/>
            </a:endParaRPr>
          </a:p>
          <a:p>
            <a:pPr algn="ctr">
              <a:lnSpc>
                <a:spcPct val="150000"/>
              </a:lnSpc>
              <a:spcAft>
                <a:spcPts val="580"/>
              </a:spcAft>
            </a:pPr>
            <a:r>
              <a:rPr lang="en-US" sz="1740" b="1" kern="100" dirty="0">
                <a:latin typeface="Rockwell" panose="02060603020205020403" pitchFamily="18" charset="0"/>
                <a:ea typeface="Calibri" panose="020F0502020204030204" pitchFamily="34" charset="0"/>
                <a:cs typeface="Times New Roman" panose="02020603050405020304" pitchFamily="18" charset="0"/>
              </a:rPr>
              <a:t>Table 1: Environmental restoration programs applied in the region</a:t>
            </a:r>
          </a:p>
        </p:txBody>
      </p:sp>
      <p:sp>
        <p:nvSpPr>
          <p:cNvPr id="32" name="Rectangle 31">
            <a:extLst>
              <a:ext uri="{FF2B5EF4-FFF2-40B4-BE49-F238E27FC236}">
                <a16:creationId xmlns:a16="http://schemas.microsoft.com/office/drawing/2014/main" xmlns="" id="{B4799A26-16EF-378E-75F3-9B529F60A65E}"/>
              </a:ext>
            </a:extLst>
          </p:cNvPr>
          <p:cNvSpPr/>
          <p:nvPr/>
        </p:nvSpPr>
        <p:spPr>
          <a:xfrm>
            <a:off x="11232375" y="23200084"/>
            <a:ext cx="10008602" cy="428072"/>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sz="979"/>
          </a:p>
        </p:txBody>
      </p:sp>
      <p:sp>
        <p:nvSpPr>
          <p:cNvPr id="33" name="TextBox 32">
            <a:extLst>
              <a:ext uri="{FF2B5EF4-FFF2-40B4-BE49-F238E27FC236}">
                <a16:creationId xmlns:a16="http://schemas.microsoft.com/office/drawing/2014/main" xmlns="" id="{50AAB953-E8E8-CD38-8018-7454CB97F3CA}"/>
              </a:ext>
            </a:extLst>
          </p:cNvPr>
          <p:cNvSpPr txBox="1"/>
          <p:nvPr/>
        </p:nvSpPr>
        <p:spPr>
          <a:xfrm>
            <a:off x="11271449" y="23203407"/>
            <a:ext cx="10008602" cy="6623736"/>
          </a:xfrm>
          <a:prstGeom prst="rect">
            <a:avLst/>
          </a:prstGeom>
          <a:noFill/>
          <a:ln w="76200">
            <a:solidFill>
              <a:schemeClr val="accent5">
                <a:lumMod val="75000"/>
              </a:schemeClr>
            </a:solidFill>
          </a:ln>
        </p:spPr>
        <p:txBody>
          <a:bodyPr wrap="square">
            <a:spAutoFit/>
          </a:bodyPr>
          <a:lstStyle/>
          <a:p>
            <a:pPr>
              <a:lnSpc>
                <a:spcPct val="107000"/>
              </a:lnSpc>
              <a:spcBef>
                <a:spcPts val="870"/>
              </a:spcBef>
            </a:pPr>
            <a:r>
              <a:rPr lang="en-US" sz="2610" b="1" kern="100" dirty="0">
                <a:solidFill>
                  <a:schemeClr val="bg1"/>
                </a:solidFill>
                <a:latin typeface="Rockwell" panose="02060603020205020403" pitchFamily="18" charset="0"/>
                <a:ea typeface="Times New Roman" panose="02020603050405020304" pitchFamily="18" charset="0"/>
                <a:cs typeface="Times New Roman" panose="02020603050405020304" pitchFamily="18" charset="0"/>
              </a:rPr>
              <a:t>Technological Reflections</a:t>
            </a:r>
          </a:p>
          <a:p>
            <a:pPr algn="just">
              <a:lnSpc>
                <a:spcPct val="150000"/>
              </a:lnSpc>
              <a:spcAft>
                <a:spcPts val="580"/>
              </a:spcAft>
            </a:pPr>
            <a:r>
              <a:rPr lang="en-GB" sz="1740" kern="100" dirty="0">
                <a:latin typeface="Rockwell" panose="02060603020205020403" pitchFamily="18" charset="0"/>
                <a:cs typeface="Times New Roman" panose="02020603050405020304" pitchFamily="18" charset="0"/>
              </a:rPr>
              <a:t>Modern technology has the potential to play an important role in advancing research, particularly through digital tools. A notable example is </a:t>
            </a:r>
            <a:r>
              <a:rPr lang="en-GB" sz="1740" kern="100" dirty="0" err="1">
                <a:latin typeface="Rockwell" panose="02060603020205020403" pitchFamily="18" charset="0"/>
                <a:cs typeface="Times New Roman" panose="02020603050405020304" pitchFamily="18" charset="0"/>
              </a:rPr>
              <a:t>PolArctic’s</a:t>
            </a:r>
            <a:r>
              <a:rPr lang="en-GB" sz="1740" kern="100" dirty="0">
                <a:latin typeface="Rockwell" panose="02060603020205020403" pitchFamily="18" charset="0"/>
                <a:cs typeface="Times New Roman" panose="02020603050405020304" pitchFamily="18" charset="0"/>
              </a:rPr>
              <a:t> Artificial Intelligence (AI) model, which integrates traditional indigenous knowledge, satellite data, scientific research, and AI to address climate-related challenges. This model successfully identified previously unknown fishing spots for the Inuit community in Nunavut, Canada. Such AI technology could be adapted for the Lake </a:t>
            </a:r>
            <a:r>
              <a:rPr lang="en-GB" sz="1740" kern="100" dirty="0" err="1">
                <a:latin typeface="Rockwell" panose="02060603020205020403" pitchFamily="18" charset="0"/>
                <a:cs typeface="Times New Roman" panose="02020603050405020304" pitchFamily="18" charset="0"/>
              </a:rPr>
              <a:t>Pátzcuaro</a:t>
            </a:r>
            <a:r>
              <a:rPr lang="en-GB" sz="1740" kern="100" dirty="0">
                <a:latin typeface="Rockwell" panose="02060603020205020403" pitchFamily="18" charset="0"/>
                <a:cs typeface="Times New Roman" panose="02020603050405020304" pitchFamily="18" charset="0"/>
              </a:rPr>
              <a:t> basin as a pilot project to document indigenous perspectives using ancestral knowledge and practices, while aiding in the planning of environmental restoration and conservation efforts in the region.</a:t>
            </a:r>
          </a:p>
          <a:p>
            <a:pPr algn="just">
              <a:lnSpc>
                <a:spcPct val="150000"/>
              </a:lnSpc>
              <a:spcAft>
                <a:spcPts val="580"/>
              </a:spcAft>
            </a:pPr>
            <a:r>
              <a:rPr lang="en-GB" sz="1740" kern="100" dirty="0">
                <a:latin typeface="Rockwell" panose="02060603020205020403" pitchFamily="18" charset="0"/>
                <a:cs typeface="Times New Roman" panose="02020603050405020304" pitchFamily="18" charset="0"/>
              </a:rPr>
              <a:t>However, the application of AI comes with risks that must be carefully considered. Concerns include the potential misuse of information by private or governmental organizations, data breaches that compromise personal privacy, and the exclusion of community voices. In light of these risks, it is essential to develop AI solutions that genuinely reflect the needs and aspirations of indigenous communities. These efforts should prioritize transparency and the inclusion of indigenous knowledge, ensuring that both the benefits and the potential downsides of AI are fully considered.</a:t>
            </a:r>
          </a:p>
        </p:txBody>
      </p:sp>
      <p:sp>
        <p:nvSpPr>
          <p:cNvPr id="34" name="Rectangle 33">
            <a:extLst>
              <a:ext uri="{FF2B5EF4-FFF2-40B4-BE49-F238E27FC236}">
                <a16:creationId xmlns:a16="http://schemas.microsoft.com/office/drawing/2014/main" xmlns="" id="{7FA98CB6-B2BC-4037-85A5-1CC7777FAF85}"/>
              </a:ext>
            </a:extLst>
          </p:cNvPr>
          <p:cNvSpPr/>
          <p:nvPr/>
        </p:nvSpPr>
        <p:spPr>
          <a:xfrm>
            <a:off x="11232376" y="11658507"/>
            <a:ext cx="10008602" cy="428072"/>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sz="979"/>
          </a:p>
        </p:txBody>
      </p:sp>
      <p:pic>
        <p:nvPicPr>
          <p:cNvPr id="18" name="Imagen 1">
            <a:extLst>
              <a:ext uri="{FF2B5EF4-FFF2-40B4-BE49-F238E27FC236}">
                <a16:creationId xmlns:a16="http://schemas.microsoft.com/office/drawing/2014/main" xmlns="" id="{4A0A633F-5773-6B1E-6454-C815E422D111}"/>
              </a:ext>
            </a:extLst>
          </p:cNvPr>
          <p:cNvPicPr>
            <a:picLocks noChangeAspect="1"/>
          </p:cNvPicPr>
          <p:nvPr/>
        </p:nvPicPr>
        <p:blipFill rotWithShape="1">
          <a:blip r:embed="rId4">
            <a:extLst>
              <a:ext uri="{28A0092B-C50C-407E-A947-70E740481C1C}">
                <a14:useLocalDpi xmlns:a14="http://schemas.microsoft.com/office/drawing/2010/main" val="0"/>
              </a:ext>
            </a:extLst>
          </a:blip>
          <a:srcRect l="71000" r="1823"/>
          <a:stretch/>
        </p:blipFill>
        <p:spPr bwMode="auto">
          <a:xfrm>
            <a:off x="240518" y="1780150"/>
            <a:ext cx="2720860" cy="1452329"/>
          </a:xfrm>
          <a:prstGeom prst="rect">
            <a:avLst/>
          </a:prstGeom>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xmlns="" id="{5BD8B6DA-2D2B-22C7-2242-779EC4890672}"/>
              </a:ext>
            </a:extLst>
          </p:cNvPr>
          <p:cNvPicPr>
            <a:picLocks noChangeAspect="1"/>
          </p:cNvPicPr>
          <p:nvPr/>
        </p:nvPicPr>
        <p:blipFill>
          <a:blip r:embed="rId5"/>
          <a:stretch>
            <a:fillRect/>
          </a:stretch>
        </p:blipFill>
        <p:spPr>
          <a:xfrm>
            <a:off x="12730506" y="30039491"/>
            <a:ext cx="4919752" cy="1498849"/>
          </a:xfrm>
          <a:prstGeom prst="rect">
            <a:avLst/>
          </a:prstGeom>
        </p:spPr>
      </p:pic>
      <p:pic>
        <p:nvPicPr>
          <p:cNvPr id="11" name="Picture 8" descr="A close-up of a logo&#10;&#10;Description automatically generated">
            <a:extLst>
              <a:ext uri="{FF2B5EF4-FFF2-40B4-BE49-F238E27FC236}">
                <a16:creationId xmlns:a16="http://schemas.microsoft.com/office/drawing/2014/main" xmlns="" id="{AB4117FB-68C6-965B-F441-D2912E0E5976}"/>
              </a:ext>
            </a:extLst>
          </p:cNvPr>
          <p:cNvPicPr>
            <a:picLocks noChangeAspect="1"/>
          </p:cNvPicPr>
          <p:nvPr/>
        </p:nvPicPr>
        <p:blipFill rotWithShape="1">
          <a:blip r:embed="rId3">
            <a:extLst>
              <a:ext uri="{28A0092B-C50C-407E-A947-70E740481C1C}">
                <a14:useLocalDpi xmlns:a14="http://schemas.microsoft.com/office/drawing/2010/main" val="0"/>
              </a:ext>
            </a:extLst>
          </a:blip>
          <a:srcRect l="50491"/>
          <a:stretch/>
        </p:blipFill>
        <p:spPr>
          <a:xfrm>
            <a:off x="17803753" y="31565583"/>
            <a:ext cx="4068930" cy="1289740"/>
          </a:xfrm>
          <a:prstGeom prst="rect">
            <a:avLst/>
          </a:prstGeom>
        </p:spPr>
      </p:pic>
      <p:sp>
        <p:nvSpPr>
          <p:cNvPr id="30" name="TextBox 24">
            <a:extLst>
              <a:ext uri="{FF2B5EF4-FFF2-40B4-BE49-F238E27FC236}">
                <a16:creationId xmlns:a16="http://schemas.microsoft.com/office/drawing/2014/main" xmlns="" id="{B6A2BA58-D30D-3887-4A10-715DFEE0D5A7}"/>
              </a:ext>
            </a:extLst>
          </p:cNvPr>
          <p:cNvSpPr txBox="1"/>
          <p:nvPr/>
        </p:nvSpPr>
        <p:spPr>
          <a:xfrm>
            <a:off x="218335" y="17028105"/>
            <a:ext cx="10008602" cy="3812197"/>
          </a:xfrm>
          <a:prstGeom prst="rect">
            <a:avLst/>
          </a:prstGeom>
          <a:noFill/>
          <a:ln w="76200">
            <a:solidFill>
              <a:schemeClr val="accent5">
                <a:lumMod val="75000"/>
              </a:schemeClr>
            </a:solidFill>
          </a:ln>
        </p:spPr>
        <p:txBody>
          <a:bodyPr wrap="square">
            <a:spAutoFit/>
          </a:bodyPr>
          <a:lstStyle/>
          <a:p>
            <a:pPr>
              <a:lnSpc>
                <a:spcPct val="107000"/>
              </a:lnSpc>
              <a:spcBef>
                <a:spcPts val="870"/>
              </a:spcBef>
            </a:pPr>
            <a:r>
              <a:rPr lang="en-US" sz="2610" b="1" kern="100" dirty="0">
                <a:solidFill>
                  <a:schemeClr val="bg1"/>
                </a:solidFill>
                <a:latin typeface="Rockwell" panose="02060603020205020403" pitchFamily="18" charset="0"/>
                <a:ea typeface="Times New Roman" panose="02020603050405020304" pitchFamily="18" charset="0"/>
                <a:cs typeface="Times New Roman" panose="02020603050405020304" pitchFamily="18" charset="0"/>
              </a:rPr>
              <a:t>Contextualization of the problem</a:t>
            </a:r>
          </a:p>
          <a:p>
            <a:pPr algn="just">
              <a:lnSpc>
                <a:spcPct val="150000"/>
              </a:lnSpc>
              <a:spcAft>
                <a:spcPts val="580"/>
              </a:spcAft>
            </a:pPr>
            <a:endParaRPr lang="es-MX" sz="1740" kern="1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580"/>
              </a:spcAft>
              <a:buClr>
                <a:srgbClr val="119B94"/>
              </a:buClr>
              <a:buSzPct val="140000"/>
            </a:pPr>
            <a:r>
              <a:rPr lang="en-US" sz="1740" dirty="0">
                <a:effectLst/>
                <a:latin typeface="Rockwell" panose="02060603020205020403" pitchFamily="18" charset="0"/>
                <a:ea typeface="Calibri" panose="020F0502020204030204" pitchFamily="34" charset="0"/>
                <a:cs typeface="Times New Roman" panose="02020603050405020304" pitchFamily="18" charset="0"/>
              </a:rPr>
              <a:t>The Lake </a:t>
            </a:r>
            <a:r>
              <a:rPr lang="en-US" sz="1740" dirty="0" err="1">
                <a:effectLst/>
                <a:latin typeface="Rockwell" panose="02060603020205020403" pitchFamily="18" charset="0"/>
                <a:ea typeface="Calibri" panose="020F0502020204030204" pitchFamily="34" charset="0"/>
                <a:cs typeface="Times New Roman" panose="02020603050405020304" pitchFamily="18" charset="0"/>
              </a:rPr>
              <a:t>Pátzcuaro</a:t>
            </a:r>
            <a:r>
              <a:rPr lang="en-US" sz="1740" dirty="0">
                <a:effectLst/>
                <a:latin typeface="Rockwell" panose="02060603020205020403" pitchFamily="18" charset="0"/>
                <a:ea typeface="Calibri" panose="020F0502020204030204" pitchFamily="34" charset="0"/>
                <a:cs typeface="Times New Roman" panose="02020603050405020304" pitchFamily="18" charset="0"/>
              </a:rPr>
              <a:t> basin faces significant threats from climate change, accelerated environmental deterioration, and the over-extraction of natural resources. These challenges have prompted responses from various levels of government, academic institutions, civil organizations, and civil society, resulting in numerous environmental restoration programs. However, most of these initiatives follow a top-down approach that fails to meaningfully engage local communities, particularly indigenous groups. As a result, the potential long-term positive impacts of these efforts may have been limited. </a:t>
            </a:r>
            <a:endParaRPr lang="x-none" sz="1740" dirty="0">
              <a:effectLst/>
              <a:latin typeface="Rockwell" panose="02060603020205020403" pitchFamily="18" charset="0"/>
              <a:ea typeface="Calibri" panose="020F0502020204030204" pitchFamily="34" charset="0"/>
              <a:cs typeface="Times New Roman" panose="02020603050405020304" pitchFamily="18" charset="0"/>
            </a:endParaRPr>
          </a:p>
        </p:txBody>
      </p:sp>
      <p:sp>
        <p:nvSpPr>
          <p:cNvPr id="40" name="TextBox 34">
            <a:extLst>
              <a:ext uri="{FF2B5EF4-FFF2-40B4-BE49-F238E27FC236}">
                <a16:creationId xmlns:a16="http://schemas.microsoft.com/office/drawing/2014/main" xmlns="" id="{66EB7E55-23EE-E909-0AA1-F65BA111891B}"/>
              </a:ext>
            </a:extLst>
          </p:cNvPr>
          <p:cNvSpPr txBox="1"/>
          <p:nvPr/>
        </p:nvSpPr>
        <p:spPr>
          <a:xfrm>
            <a:off x="11271449" y="11606535"/>
            <a:ext cx="10008602" cy="11238846"/>
          </a:xfrm>
          <a:prstGeom prst="rect">
            <a:avLst/>
          </a:prstGeom>
          <a:noFill/>
          <a:ln w="76200">
            <a:solidFill>
              <a:schemeClr val="accent5">
                <a:lumMod val="75000"/>
              </a:schemeClr>
            </a:solidFill>
          </a:ln>
        </p:spPr>
        <p:txBody>
          <a:bodyPr wrap="square">
            <a:spAutoFit/>
          </a:bodyPr>
          <a:lstStyle/>
          <a:p>
            <a:pPr>
              <a:lnSpc>
                <a:spcPct val="107000"/>
              </a:lnSpc>
              <a:spcBef>
                <a:spcPts val="870"/>
              </a:spcBef>
            </a:pPr>
            <a:r>
              <a:rPr lang="en-US" sz="2610" b="1" kern="100" dirty="0">
                <a:solidFill>
                  <a:schemeClr val="bg1"/>
                </a:solidFill>
                <a:latin typeface="Rockwell" panose="02060603020205020403" pitchFamily="18" charset="0"/>
                <a:ea typeface="Times New Roman" panose="02020603050405020304" pitchFamily="18" charset="0"/>
                <a:cs typeface="Times New Roman" panose="02020603050405020304" pitchFamily="18" charset="0"/>
              </a:rPr>
              <a:t>Results</a:t>
            </a:r>
            <a:endParaRPr lang="en-CA" sz="2610" b="1" kern="100" dirty="0">
              <a:solidFill>
                <a:schemeClr val="bg1"/>
              </a:solidFill>
              <a:latin typeface="Rockwell" panose="02060603020205020403" pitchFamily="18" charset="0"/>
              <a:ea typeface="Times New Roman" panose="02020603050405020304" pitchFamily="18" charset="0"/>
              <a:cs typeface="Times New Roman" panose="02020603050405020304" pitchFamily="18" charset="0"/>
            </a:endParaRPr>
          </a:p>
          <a:p>
            <a:pPr algn="just">
              <a:lnSpc>
                <a:spcPct val="150000"/>
              </a:lnSpc>
              <a:spcAft>
                <a:spcPts val="580"/>
              </a:spcAft>
            </a:pPr>
            <a:r>
              <a:rPr lang="en-US" sz="1740" kern="100" dirty="0">
                <a:latin typeface="Rockwell" panose="02060603020205020403" pitchFamily="18" charset="0"/>
                <a:ea typeface="Calibri" panose="020F0502020204030204" pitchFamily="34" charset="0"/>
                <a:cs typeface="Times New Roman" panose="02020603050405020304" pitchFamily="18" charset="0"/>
              </a:rPr>
              <a:t>The results obtained in this research were the following:</a:t>
            </a:r>
          </a:p>
          <a:p>
            <a:pPr marL="285750" indent="-285750" algn="just">
              <a:lnSpc>
                <a:spcPct val="150000"/>
              </a:lnSpc>
              <a:spcAft>
                <a:spcPts val="580"/>
              </a:spcAft>
              <a:buFont typeface="Arial" panose="020B0604020202020204" pitchFamily="34" charset="0"/>
              <a:buChar char="•"/>
            </a:pPr>
            <a:r>
              <a:rPr lang="en-US" sz="1740" kern="100" dirty="0">
                <a:latin typeface="Rockwell" panose="02060603020205020403" pitchFamily="18" charset="0"/>
                <a:ea typeface="Calibri" panose="020F0502020204030204" pitchFamily="34" charset="0"/>
                <a:cs typeface="Times New Roman" panose="02020603050405020304" pitchFamily="18" charset="0"/>
              </a:rPr>
              <a:t>It is necessary to involve women and men from indigenous communities, particularly those with a </a:t>
            </a:r>
            <a:r>
              <a:rPr lang="en-US" sz="1740" kern="100" dirty="0" err="1">
                <a:latin typeface="Rockwell" panose="02060603020205020403" pitchFamily="18" charset="0"/>
                <a:ea typeface="Calibri" panose="020F0502020204030204" pitchFamily="34" charset="0"/>
                <a:cs typeface="Times New Roman" panose="02020603050405020304" pitchFamily="18" charset="0"/>
              </a:rPr>
              <a:t>Purépecha</a:t>
            </a:r>
            <a:r>
              <a:rPr lang="en-US" sz="1740" kern="100" dirty="0">
                <a:latin typeface="Rockwell" panose="02060603020205020403" pitchFamily="18" charset="0"/>
                <a:ea typeface="Calibri" panose="020F0502020204030204" pitchFamily="34" charset="0"/>
                <a:cs typeface="Times New Roman" panose="02020603050405020304" pitchFamily="18" charset="0"/>
              </a:rPr>
              <a:t> worldview, in the creation, design, execution, monitoring, and evaluation of environmental programs through dedicated committees. </a:t>
            </a:r>
          </a:p>
          <a:p>
            <a:pPr marL="285750" indent="-285750" algn="just">
              <a:lnSpc>
                <a:spcPct val="150000"/>
              </a:lnSpc>
              <a:spcAft>
                <a:spcPts val="580"/>
              </a:spcAft>
              <a:buFont typeface="Arial" panose="020B0604020202020204" pitchFamily="34" charset="0"/>
              <a:buChar char="•"/>
            </a:pPr>
            <a:r>
              <a:rPr lang="en-US" sz="1740" kern="100" dirty="0">
                <a:latin typeface="Rockwell" panose="02060603020205020403" pitchFamily="18" charset="0"/>
                <a:ea typeface="Calibri" panose="020F0502020204030204" pitchFamily="34" charset="0"/>
                <a:cs typeface="Times New Roman" panose="02020603050405020304" pitchFamily="18" charset="0"/>
              </a:rPr>
              <a:t>There is a lack of effective dissemination, analysis, and debate surrounding the environmental programs and activities promoted by the four levels of government.</a:t>
            </a:r>
          </a:p>
          <a:p>
            <a:pPr marL="285750" indent="-285750" algn="just">
              <a:lnSpc>
                <a:spcPct val="150000"/>
              </a:lnSpc>
              <a:spcAft>
                <a:spcPts val="580"/>
              </a:spcAft>
              <a:buFont typeface="Arial" panose="020B0604020202020204" pitchFamily="34" charset="0"/>
              <a:buChar char="•"/>
            </a:pPr>
            <a:r>
              <a:rPr lang="en-US" sz="1740" kern="100" dirty="0">
                <a:latin typeface="Rockwell" panose="02060603020205020403" pitchFamily="18" charset="0"/>
                <a:ea typeface="Calibri" panose="020F0502020204030204" pitchFamily="34" charset="0"/>
                <a:cs typeface="Times New Roman" panose="02020603050405020304" pitchFamily="18" charset="0"/>
              </a:rPr>
              <a:t>Environmental programs implemented by ONGs are better known among the surveyed population, this is due to their integration of citizen participation.</a:t>
            </a:r>
          </a:p>
          <a:p>
            <a:pPr marL="285750" indent="-285750" algn="just">
              <a:lnSpc>
                <a:spcPct val="150000"/>
              </a:lnSpc>
              <a:spcAft>
                <a:spcPts val="580"/>
              </a:spcAft>
              <a:buFont typeface="Arial" panose="020B0604020202020204" pitchFamily="34" charset="0"/>
              <a:buChar char="•"/>
            </a:pPr>
            <a:r>
              <a:rPr lang="en-US" sz="1740" kern="100" dirty="0">
                <a:latin typeface="Rockwell" panose="02060603020205020403" pitchFamily="18" charset="0"/>
                <a:ea typeface="Calibri" panose="020F0502020204030204" pitchFamily="34" charset="0"/>
                <a:cs typeface="Times New Roman" panose="02020603050405020304" pitchFamily="18" charset="0"/>
              </a:rPr>
              <a:t>There is a insufficient inter-institutional coordination among the various stakeholders involved in addressing environmental problems, hindering the development of collaborative and alternative solutions. </a:t>
            </a:r>
          </a:p>
          <a:p>
            <a:pPr marL="285750" indent="-285750" algn="just">
              <a:lnSpc>
                <a:spcPct val="150000"/>
              </a:lnSpc>
              <a:spcAft>
                <a:spcPts val="580"/>
              </a:spcAft>
              <a:buFont typeface="Arial" panose="020B0604020202020204" pitchFamily="34" charset="0"/>
              <a:buChar char="•"/>
            </a:pPr>
            <a:r>
              <a:rPr lang="en-US" sz="1740" kern="100" dirty="0">
                <a:latin typeface="Rockwell" panose="02060603020205020403" pitchFamily="18" charset="0"/>
                <a:ea typeface="Calibri" panose="020F0502020204030204" pitchFamily="34" charset="0"/>
                <a:cs typeface="Times New Roman" panose="02020603050405020304" pitchFamily="18" charset="0"/>
              </a:rPr>
              <a:t>Some </a:t>
            </a:r>
            <a:r>
              <a:rPr lang="en-US" sz="1740" kern="100" dirty="0" err="1">
                <a:latin typeface="Rockwell" panose="02060603020205020403" pitchFamily="18" charset="0"/>
                <a:ea typeface="Calibri" panose="020F0502020204030204" pitchFamily="34" charset="0"/>
                <a:cs typeface="Times New Roman" panose="02020603050405020304" pitchFamily="18" charset="0"/>
              </a:rPr>
              <a:t>Purépecha</a:t>
            </a:r>
            <a:r>
              <a:rPr lang="en-US" sz="1740" kern="100" dirty="0">
                <a:latin typeface="Rockwell" panose="02060603020205020403" pitchFamily="18" charset="0"/>
                <a:ea typeface="Calibri" panose="020F0502020204030204" pitchFamily="34" charset="0"/>
                <a:cs typeface="Times New Roman" panose="02020603050405020304" pitchFamily="18" charset="0"/>
              </a:rPr>
              <a:t> communities need to reclaim and strengthen their connection with the land and revalue natural resources. </a:t>
            </a:r>
          </a:p>
          <a:p>
            <a:pPr marL="285750" indent="-285750" algn="just">
              <a:lnSpc>
                <a:spcPct val="150000"/>
              </a:lnSpc>
              <a:spcAft>
                <a:spcPts val="580"/>
              </a:spcAft>
              <a:buFont typeface="Arial" panose="020B0604020202020204" pitchFamily="34" charset="0"/>
              <a:buChar char="•"/>
            </a:pPr>
            <a:r>
              <a:rPr lang="en-US" sz="1740" kern="100" dirty="0">
                <a:latin typeface="Rockwell" panose="02060603020205020403" pitchFamily="18" charset="0"/>
                <a:ea typeface="Calibri" panose="020F0502020204030204" pitchFamily="34" charset="0"/>
                <a:cs typeface="Times New Roman" panose="02020603050405020304" pitchFamily="18" charset="0"/>
              </a:rPr>
              <a:t>The migration of young people to cities and to the United States has led to a disconnection from the ancestral knowledge that elders in the community hold regarding environment stewardship.</a:t>
            </a:r>
          </a:p>
          <a:p>
            <a:pPr algn="just">
              <a:lnSpc>
                <a:spcPct val="150000"/>
              </a:lnSpc>
              <a:spcAft>
                <a:spcPts val="580"/>
              </a:spcAft>
            </a:pPr>
            <a:endParaRPr lang="en-US" sz="1740" kern="100" dirty="0">
              <a:latin typeface="Rockwell" panose="02060603020205020403" pitchFamily="18" charset="0"/>
              <a:ea typeface="Calibri" panose="020F0502020204030204" pitchFamily="34" charset="0"/>
              <a:cs typeface="Times New Roman" panose="02020603050405020304" pitchFamily="18" charset="0"/>
            </a:endParaRPr>
          </a:p>
          <a:p>
            <a:pPr algn="just">
              <a:lnSpc>
                <a:spcPct val="150000"/>
              </a:lnSpc>
              <a:spcAft>
                <a:spcPts val="580"/>
              </a:spcAft>
            </a:pPr>
            <a:endParaRPr lang="en-US" sz="1740" kern="100" dirty="0">
              <a:latin typeface="Rockwell" panose="02060603020205020403" pitchFamily="18" charset="0"/>
              <a:ea typeface="Calibri" panose="020F0502020204030204" pitchFamily="34" charset="0"/>
              <a:cs typeface="Times New Roman" panose="02020603050405020304" pitchFamily="18" charset="0"/>
            </a:endParaRPr>
          </a:p>
          <a:p>
            <a:pPr algn="just">
              <a:lnSpc>
                <a:spcPct val="150000"/>
              </a:lnSpc>
              <a:spcAft>
                <a:spcPts val="580"/>
              </a:spcAft>
            </a:pPr>
            <a:endParaRPr lang="en-US" sz="1740" kern="100" dirty="0">
              <a:latin typeface="Rockwell" panose="02060603020205020403" pitchFamily="18" charset="0"/>
              <a:ea typeface="Calibri" panose="020F0502020204030204" pitchFamily="34" charset="0"/>
              <a:cs typeface="Times New Roman" panose="02020603050405020304" pitchFamily="18" charset="0"/>
            </a:endParaRPr>
          </a:p>
          <a:p>
            <a:pPr algn="just">
              <a:lnSpc>
                <a:spcPct val="150000"/>
              </a:lnSpc>
              <a:spcAft>
                <a:spcPts val="580"/>
              </a:spcAft>
            </a:pPr>
            <a:endParaRPr lang="en-US" sz="1740" kern="100" dirty="0">
              <a:latin typeface="Rockwell" panose="02060603020205020403" pitchFamily="18" charset="0"/>
              <a:ea typeface="Calibri" panose="020F0502020204030204" pitchFamily="34" charset="0"/>
              <a:cs typeface="Times New Roman" panose="02020603050405020304" pitchFamily="18" charset="0"/>
            </a:endParaRPr>
          </a:p>
          <a:p>
            <a:pPr algn="just">
              <a:lnSpc>
                <a:spcPct val="150000"/>
              </a:lnSpc>
              <a:spcAft>
                <a:spcPts val="580"/>
              </a:spcAft>
            </a:pPr>
            <a:endParaRPr lang="en-US" sz="1740" kern="100" dirty="0">
              <a:latin typeface="Rockwell" panose="02060603020205020403" pitchFamily="18" charset="0"/>
              <a:ea typeface="Calibri" panose="020F0502020204030204" pitchFamily="34" charset="0"/>
              <a:cs typeface="Times New Roman" panose="02020603050405020304" pitchFamily="18" charset="0"/>
            </a:endParaRPr>
          </a:p>
          <a:p>
            <a:pPr algn="just">
              <a:lnSpc>
                <a:spcPct val="150000"/>
              </a:lnSpc>
              <a:spcAft>
                <a:spcPts val="580"/>
              </a:spcAft>
            </a:pPr>
            <a:endParaRPr lang="en-US" sz="1740" kern="100" dirty="0">
              <a:latin typeface="Rockwell" panose="02060603020205020403" pitchFamily="18" charset="0"/>
              <a:ea typeface="Calibri" panose="020F0502020204030204" pitchFamily="34" charset="0"/>
              <a:cs typeface="Times New Roman" panose="02020603050405020304" pitchFamily="18" charset="0"/>
            </a:endParaRPr>
          </a:p>
          <a:p>
            <a:pPr algn="just">
              <a:lnSpc>
                <a:spcPct val="150000"/>
              </a:lnSpc>
              <a:spcAft>
                <a:spcPts val="580"/>
              </a:spcAft>
            </a:pPr>
            <a:endParaRPr lang="en-US" sz="1740" kern="100" dirty="0">
              <a:latin typeface="Rockwell" panose="02060603020205020403" pitchFamily="18" charset="0"/>
              <a:ea typeface="Calibri" panose="020F0502020204030204" pitchFamily="34" charset="0"/>
              <a:cs typeface="Times New Roman" panose="02020603050405020304" pitchFamily="18" charset="0"/>
            </a:endParaRPr>
          </a:p>
          <a:p>
            <a:pPr algn="ctr">
              <a:lnSpc>
                <a:spcPct val="150000"/>
              </a:lnSpc>
              <a:spcAft>
                <a:spcPts val="580"/>
              </a:spcAft>
            </a:pPr>
            <a:r>
              <a:rPr lang="en-US" sz="1740" b="1" kern="100" dirty="0">
                <a:latin typeface="Rockwell" panose="02060603020205020403" pitchFamily="18" charset="0"/>
                <a:ea typeface="Calibri" panose="020F0502020204030204" pitchFamily="34" charset="0"/>
                <a:cs typeface="Times New Roman" panose="02020603050405020304" pitchFamily="18" charset="0"/>
              </a:rPr>
              <a:t>Figure 2. Ancestral practices for the care of the lake</a:t>
            </a:r>
            <a:endParaRPr lang="en-US" sz="1740" kern="100" dirty="0">
              <a:latin typeface="Rockwell" panose="02060603020205020403" pitchFamily="18" charset="0"/>
              <a:ea typeface="Calibri" panose="020F0502020204030204" pitchFamily="34" charset="0"/>
              <a:cs typeface="Times New Roman" panose="02020603050405020304" pitchFamily="18" charset="0"/>
            </a:endParaRPr>
          </a:p>
        </p:txBody>
      </p:sp>
      <p:sp>
        <p:nvSpPr>
          <p:cNvPr id="41" name="Rectangle 33">
            <a:extLst>
              <a:ext uri="{FF2B5EF4-FFF2-40B4-BE49-F238E27FC236}">
                <a16:creationId xmlns:a16="http://schemas.microsoft.com/office/drawing/2014/main" xmlns="" id="{7FA98CB6-B2BC-4037-85A5-1CC7777FAF85}"/>
              </a:ext>
            </a:extLst>
          </p:cNvPr>
          <p:cNvSpPr/>
          <p:nvPr/>
        </p:nvSpPr>
        <p:spPr>
          <a:xfrm>
            <a:off x="305520" y="21453516"/>
            <a:ext cx="10008602" cy="428072"/>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sz="979"/>
          </a:p>
        </p:txBody>
      </p:sp>
      <p:sp>
        <p:nvSpPr>
          <p:cNvPr id="42" name="TextBox 34">
            <a:extLst>
              <a:ext uri="{FF2B5EF4-FFF2-40B4-BE49-F238E27FC236}">
                <a16:creationId xmlns:a16="http://schemas.microsoft.com/office/drawing/2014/main" xmlns="" id="{66EB7E55-23EE-E909-0AA1-F65BA111891B}"/>
              </a:ext>
            </a:extLst>
          </p:cNvPr>
          <p:cNvSpPr txBox="1"/>
          <p:nvPr/>
        </p:nvSpPr>
        <p:spPr>
          <a:xfrm>
            <a:off x="245741" y="21453516"/>
            <a:ext cx="10008602" cy="8350363"/>
          </a:xfrm>
          <a:prstGeom prst="rect">
            <a:avLst/>
          </a:prstGeom>
          <a:noFill/>
          <a:ln w="76200">
            <a:solidFill>
              <a:schemeClr val="accent5">
                <a:lumMod val="75000"/>
              </a:schemeClr>
            </a:solidFill>
          </a:ln>
        </p:spPr>
        <p:txBody>
          <a:bodyPr wrap="square">
            <a:spAutoFit/>
          </a:bodyPr>
          <a:lstStyle/>
          <a:p>
            <a:pPr>
              <a:lnSpc>
                <a:spcPct val="107000"/>
              </a:lnSpc>
              <a:spcBef>
                <a:spcPts val="870"/>
              </a:spcBef>
            </a:pPr>
            <a:r>
              <a:rPr lang="en-US" sz="2610" b="1" kern="100" dirty="0">
                <a:solidFill>
                  <a:schemeClr val="bg1"/>
                </a:solidFill>
                <a:latin typeface="Rockwell" panose="02060603020205020403" pitchFamily="18" charset="0"/>
                <a:ea typeface="Times New Roman" panose="02020603050405020304" pitchFamily="18" charset="0"/>
                <a:cs typeface="Times New Roman" panose="02020603050405020304" pitchFamily="18" charset="0"/>
              </a:rPr>
              <a:t>Location of Area study</a:t>
            </a:r>
            <a:endParaRPr lang="en-CA" sz="2610" b="1" kern="100" dirty="0">
              <a:solidFill>
                <a:schemeClr val="bg1"/>
              </a:solidFill>
              <a:latin typeface="Rockwell" panose="02060603020205020403" pitchFamily="18" charset="0"/>
              <a:ea typeface="Times New Roman" panose="02020603050405020304" pitchFamily="18" charset="0"/>
              <a:cs typeface="Times New Roman" panose="02020603050405020304" pitchFamily="18" charset="0"/>
            </a:endParaRPr>
          </a:p>
          <a:p>
            <a:pPr algn="just">
              <a:lnSpc>
                <a:spcPct val="150000"/>
              </a:lnSpc>
              <a:spcAft>
                <a:spcPts val="580"/>
              </a:spcAft>
            </a:pPr>
            <a:endParaRPr lang="en-US" sz="1740" kern="100" dirty="0">
              <a:latin typeface="Rockwell" panose="02060603020205020403" pitchFamily="18" charset="0"/>
              <a:ea typeface="Calibri" panose="020F0502020204030204" pitchFamily="34" charset="0"/>
              <a:cs typeface="Times New Roman" panose="02020603050405020304" pitchFamily="18" charset="0"/>
            </a:endParaRPr>
          </a:p>
          <a:p>
            <a:pPr algn="just">
              <a:lnSpc>
                <a:spcPct val="150000"/>
              </a:lnSpc>
              <a:spcAft>
                <a:spcPts val="580"/>
              </a:spcAft>
            </a:pPr>
            <a:r>
              <a:rPr lang="en-US" sz="1740" kern="100" dirty="0">
                <a:latin typeface="Rockwell" panose="02060603020205020403" pitchFamily="18" charset="0"/>
                <a:ea typeface="Calibri" panose="020F0502020204030204" pitchFamily="34" charset="0"/>
                <a:cs typeface="Times New Roman" panose="02020603050405020304" pitchFamily="18" charset="0"/>
              </a:rPr>
              <a:t>Lake Pátzcuaro is a picturesque and culturally significant freshwater lake located in the state of Michoacán, Mexico. The lake lies approximately 2,040 meters (6,700 feet) above sea level and covers an area of about 97 square kilometers (37 square miles), making it one of the largest natural lakes in Mexico. </a:t>
            </a:r>
          </a:p>
          <a:p>
            <a:pPr algn="just">
              <a:lnSpc>
                <a:spcPct val="150000"/>
              </a:lnSpc>
              <a:spcAft>
                <a:spcPts val="580"/>
              </a:spcAft>
            </a:pPr>
            <a:endParaRPr lang="en-US" sz="1740" kern="100" dirty="0">
              <a:latin typeface="Rockwell" panose="02060603020205020403" pitchFamily="18" charset="0"/>
              <a:ea typeface="Calibri" panose="020F0502020204030204" pitchFamily="34" charset="0"/>
              <a:cs typeface="Times New Roman" panose="02020603050405020304" pitchFamily="18" charset="0"/>
            </a:endParaRPr>
          </a:p>
          <a:p>
            <a:pPr algn="just">
              <a:lnSpc>
                <a:spcPct val="150000"/>
              </a:lnSpc>
              <a:spcAft>
                <a:spcPts val="580"/>
              </a:spcAft>
            </a:pPr>
            <a:endParaRPr lang="en-US" sz="1740" kern="100" dirty="0">
              <a:latin typeface="Rockwell" panose="02060603020205020403" pitchFamily="18" charset="0"/>
              <a:ea typeface="Calibri" panose="020F0502020204030204" pitchFamily="34" charset="0"/>
              <a:cs typeface="Times New Roman" panose="02020603050405020304" pitchFamily="18" charset="0"/>
            </a:endParaRPr>
          </a:p>
          <a:p>
            <a:pPr algn="just">
              <a:lnSpc>
                <a:spcPct val="150000"/>
              </a:lnSpc>
              <a:spcAft>
                <a:spcPts val="580"/>
              </a:spcAft>
            </a:pPr>
            <a:endParaRPr lang="en-US" sz="1740" kern="100" dirty="0">
              <a:latin typeface="Rockwell" panose="02060603020205020403" pitchFamily="18" charset="0"/>
              <a:ea typeface="Calibri" panose="020F0502020204030204" pitchFamily="34" charset="0"/>
              <a:cs typeface="Times New Roman" panose="02020603050405020304" pitchFamily="18" charset="0"/>
            </a:endParaRPr>
          </a:p>
          <a:p>
            <a:pPr algn="just">
              <a:lnSpc>
                <a:spcPct val="150000"/>
              </a:lnSpc>
              <a:spcAft>
                <a:spcPts val="580"/>
              </a:spcAft>
            </a:pPr>
            <a:endParaRPr lang="en-US" sz="1740" kern="100" dirty="0">
              <a:latin typeface="Rockwell" panose="02060603020205020403" pitchFamily="18" charset="0"/>
              <a:ea typeface="Calibri" panose="020F0502020204030204" pitchFamily="34" charset="0"/>
              <a:cs typeface="Times New Roman" panose="02020603050405020304" pitchFamily="18" charset="0"/>
            </a:endParaRPr>
          </a:p>
          <a:p>
            <a:pPr algn="just">
              <a:lnSpc>
                <a:spcPct val="150000"/>
              </a:lnSpc>
              <a:spcAft>
                <a:spcPts val="580"/>
              </a:spcAft>
            </a:pPr>
            <a:endParaRPr lang="en-US" sz="1740" kern="100" dirty="0">
              <a:latin typeface="Rockwell" panose="02060603020205020403" pitchFamily="18" charset="0"/>
              <a:ea typeface="Calibri" panose="020F0502020204030204" pitchFamily="34" charset="0"/>
              <a:cs typeface="Times New Roman" panose="02020603050405020304" pitchFamily="18" charset="0"/>
            </a:endParaRPr>
          </a:p>
          <a:p>
            <a:pPr algn="just">
              <a:lnSpc>
                <a:spcPct val="150000"/>
              </a:lnSpc>
              <a:spcAft>
                <a:spcPts val="580"/>
              </a:spcAft>
            </a:pPr>
            <a:endParaRPr lang="en-US" sz="1740" kern="100" dirty="0">
              <a:latin typeface="Rockwell" panose="02060603020205020403" pitchFamily="18" charset="0"/>
              <a:ea typeface="Calibri" panose="020F0502020204030204" pitchFamily="34" charset="0"/>
              <a:cs typeface="Times New Roman" panose="02020603050405020304" pitchFamily="18" charset="0"/>
            </a:endParaRPr>
          </a:p>
          <a:p>
            <a:pPr algn="just">
              <a:lnSpc>
                <a:spcPct val="150000"/>
              </a:lnSpc>
              <a:spcAft>
                <a:spcPts val="580"/>
              </a:spcAft>
            </a:pPr>
            <a:endParaRPr lang="en-US" sz="1740" kern="100" dirty="0">
              <a:latin typeface="Rockwell" panose="02060603020205020403" pitchFamily="18" charset="0"/>
              <a:ea typeface="Calibri" panose="020F0502020204030204" pitchFamily="34" charset="0"/>
              <a:cs typeface="Times New Roman" panose="02020603050405020304" pitchFamily="18" charset="0"/>
            </a:endParaRPr>
          </a:p>
          <a:p>
            <a:pPr algn="just">
              <a:lnSpc>
                <a:spcPct val="150000"/>
              </a:lnSpc>
              <a:spcAft>
                <a:spcPts val="580"/>
              </a:spcAft>
            </a:pPr>
            <a:endParaRPr lang="en-US" sz="1740" kern="100" dirty="0">
              <a:latin typeface="Rockwell" panose="02060603020205020403" pitchFamily="18" charset="0"/>
              <a:ea typeface="Calibri" panose="020F0502020204030204" pitchFamily="34" charset="0"/>
              <a:cs typeface="Times New Roman" panose="02020603050405020304" pitchFamily="18" charset="0"/>
            </a:endParaRPr>
          </a:p>
          <a:p>
            <a:pPr algn="just">
              <a:lnSpc>
                <a:spcPct val="150000"/>
              </a:lnSpc>
              <a:spcAft>
                <a:spcPts val="580"/>
              </a:spcAft>
            </a:pPr>
            <a:endParaRPr lang="en-US" sz="1740" kern="100" dirty="0">
              <a:latin typeface="Rockwell" panose="02060603020205020403" pitchFamily="18" charset="0"/>
              <a:ea typeface="Calibri" panose="020F0502020204030204" pitchFamily="34" charset="0"/>
              <a:cs typeface="Times New Roman" panose="02020603050405020304" pitchFamily="18" charset="0"/>
            </a:endParaRPr>
          </a:p>
          <a:p>
            <a:pPr algn="just">
              <a:lnSpc>
                <a:spcPct val="150000"/>
              </a:lnSpc>
              <a:spcAft>
                <a:spcPts val="580"/>
              </a:spcAft>
            </a:pPr>
            <a:endParaRPr lang="en-US" sz="1740" kern="100" dirty="0">
              <a:latin typeface="Rockwell" panose="02060603020205020403" pitchFamily="18" charset="0"/>
              <a:ea typeface="Calibri" panose="020F0502020204030204" pitchFamily="34" charset="0"/>
              <a:cs typeface="Times New Roman" panose="02020603050405020304" pitchFamily="18" charset="0"/>
            </a:endParaRPr>
          </a:p>
          <a:p>
            <a:pPr algn="just">
              <a:lnSpc>
                <a:spcPct val="150000"/>
              </a:lnSpc>
              <a:spcAft>
                <a:spcPts val="580"/>
              </a:spcAft>
            </a:pPr>
            <a:endParaRPr lang="en-US" sz="1740" kern="100" dirty="0">
              <a:latin typeface="Rockwell" panose="02060603020205020403" pitchFamily="18" charset="0"/>
              <a:ea typeface="Calibri" panose="020F0502020204030204" pitchFamily="34" charset="0"/>
              <a:cs typeface="Times New Roman" panose="02020603050405020304" pitchFamily="18" charset="0"/>
            </a:endParaRPr>
          </a:p>
          <a:p>
            <a:pPr algn="ctr">
              <a:lnSpc>
                <a:spcPct val="150000"/>
              </a:lnSpc>
              <a:spcAft>
                <a:spcPts val="580"/>
              </a:spcAft>
            </a:pPr>
            <a:r>
              <a:rPr lang="en-US" sz="1740" b="1" kern="100" dirty="0">
                <a:latin typeface="Rockwell" panose="02060603020205020403" pitchFamily="18" charset="0"/>
                <a:ea typeface="Calibri" panose="020F0502020204030204" pitchFamily="34" charset="0"/>
                <a:cs typeface="Times New Roman" panose="02020603050405020304" pitchFamily="18" charset="0"/>
              </a:rPr>
              <a:t>Figure 1. Lake Pátzcuaro location within Mexico</a:t>
            </a:r>
          </a:p>
        </p:txBody>
      </p:sp>
      <p:pic>
        <p:nvPicPr>
          <p:cNvPr id="43" name="Imagen 42"/>
          <p:cNvPicPr>
            <a:picLocks noChangeAspect="1"/>
          </p:cNvPicPr>
          <p:nvPr/>
        </p:nvPicPr>
        <p:blipFill>
          <a:blip r:embed="rId6"/>
          <a:stretch>
            <a:fillRect/>
          </a:stretch>
        </p:blipFill>
        <p:spPr>
          <a:xfrm>
            <a:off x="1786290" y="23906234"/>
            <a:ext cx="7336445" cy="5463582"/>
          </a:xfrm>
          <a:prstGeom prst="rect">
            <a:avLst/>
          </a:prstGeom>
        </p:spPr>
      </p:pic>
      <p:sp>
        <p:nvSpPr>
          <p:cNvPr id="31" name="Estrella: 5 puntas 6">
            <a:extLst>
              <a:ext uri="{FF2B5EF4-FFF2-40B4-BE49-F238E27FC236}">
                <a16:creationId xmlns:a16="http://schemas.microsoft.com/office/drawing/2014/main" xmlns="" id="{E7270DFA-673D-3A24-CAFA-0467BAAC80D1}"/>
              </a:ext>
            </a:extLst>
          </p:cNvPr>
          <p:cNvSpPr/>
          <p:nvPr/>
        </p:nvSpPr>
        <p:spPr>
          <a:xfrm>
            <a:off x="6423266" y="26910308"/>
            <a:ext cx="360219" cy="285404"/>
          </a:xfrm>
          <a:prstGeom prst="star5">
            <a:avLst/>
          </a:prstGeom>
          <a:solidFill>
            <a:srgbClr val="00206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s-MX"/>
          </a:p>
        </p:txBody>
      </p:sp>
      <p:sp>
        <p:nvSpPr>
          <p:cNvPr id="44" name="Estrella: 5 puntas 6">
            <a:extLst>
              <a:ext uri="{FF2B5EF4-FFF2-40B4-BE49-F238E27FC236}">
                <a16:creationId xmlns:a16="http://schemas.microsoft.com/office/drawing/2014/main" xmlns="" id="{E7270DFA-673D-3A24-CAFA-0467BAAC80D1}"/>
              </a:ext>
            </a:extLst>
          </p:cNvPr>
          <p:cNvSpPr/>
          <p:nvPr/>
        </p:nvSpPr>
        <p:spPr>
          <a:xfrm>
            <a:off x="7486522" y="25874542"/>
            <a:ext cx="360219" cy="285404"/>
          </a:xfrm>
          <a:prstGeom prst="star5">
            <a:avLst/>
          </a:prstGeom>
          <a:solidFill>
            <a:srgbClr val="00206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s-MX"/>
          </a:p>
        </p:txBody>
      </p:sp>
      <p:sp>
        <p:nvSpPr>
          <p:cNvPr id="45" name="Estrella: 5 puntas 6">
            <a:extLst>
              <a:ext uri="{FF2B5EF4-FFF2-40B4-BE49-F238E27FC236}">
                <a16:creationId xmlns:a16="http://schemas.microsoft.com/office/drawing/2014/main" xmlns="" id="{E7270DFA-673D-3A24-CAFA-0467BAAC80D1}"/>
              </a:ext>
            </a:extLst>
          </p:cNvPr>
          <p:cNvSpPr/>
          <p:nvPr/>
        </p:nvSpPr>
        <p:spPr>
          <a:xfrm>
            <a:off x="7666631" y="25116595"/>
            <a:ext cx="360219" cy="285404"/>
          </a:xfrm>
          <a:prstGeom prst="star5">
            <a:avLst/>
          </a:prstGeom>
          <a:solidFill>
            <a:srgbClr val="00206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s-MX"/>
          </a:p>
        </p:txBody>
      </p:sp>
      <p:sp>
        <p:nvSpPr>
          <p:cNvPr id="46" name="Estrella: 5 puntas 6">
            <a:extLst>
              <a:ext uri="{FF2B5EF4-FFF2-40B4-BE49-F238E27FC236}">
                <a16:creationId xmlns:a16="http://schemas.microsoft.com/office/drawing/2014/main" xmlns="" id="{E7270DFA-673D-3A24-CAFA-0467BAAC80D1}"/>
              </a:ext>
            </a:extLst>
          </p:cNvPr>
          <p:cNvSpPr/>
          <p:nvPr/>
        </p:nvSpPr>
        <p:spPr>
          <a:xfrm>
            <a:off x="5891638" y="27517762"/>
            <a:ext cx="360219" cy="285404"/>
          </a:xfrm>
          <a:prstGeom prst="star5">
            <a:avLst/>
          </a:prstGeom>
          <a:solidFill>
            <a:srgbClr val="00206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s-MX"/>
          </a:p>
        </p:txBody>
      </p:sp>
      <p:pic>
        <p:nvPicPr>
          <p:cNvPr id="13" name="Imagen 12"/>
          <p:cNvPicPr>
            <a:picLocks noChangeAspect="1"/>
          </p:cNvPicPr>
          <p:nvPr/>
        </p:nvPicPr>
        <p:blipFill rotWithShape="1">
          <a:blip r:embed="rId7" cstate="print">
            <a:extLst>
              <a:ext uri="{28A0092B-C50C-407E-A947-70E740481C1C}">
                <a14:useLocalDpi xmlns:a14="http://schemas.microsoft.com/office/drawing/2010/main" val="0"/>
              </a:ext>
            </a:extLst>
          </a:blip>
          <a:srcRect t="7376" b="8892"/>
          <a:stretch/>
        </p:blipFill>
        <p:spPr>
          <a:xfrm>
            <a:off x="13578562" y="18691636"/>
            <a:ext cx="4914108" cy="3601378"/>
          </a:xfrm>
          <a:prstGeom prst="rect">
            <a:avLst/>
          </a:prstGeom>
        </p:spPr>
      </p:pic>
      <p:sp>
        <p:nvSpPr>
          <p:cNvPr id="2" name="Marcador de pie de página 1"/>
          <p:cNvSpPr>
            <a:spLocks noGrp="1"/>
          </p:cNvSpPr>
          <p:nvPr>
            <p:ph type="ftr" sz="quarter" idx="11"/>
          </p:nvPr>
        </p:nvSpPr>
        <p:spPr>
          <a:xfrm>
            <a:off x="391003" y="30240794"/>
            <a:ext cx="12186008" cy="2552295"/>
          </a:xfrm>
        </p:spPr>
        <p:style>
          <a:lnRef idx="2">
            <a:schemeClr val="accent1"/>
          </a:lnRef>
          <a:fillRef idx="1">
            <a:schemeClr val="lt1"/>
          </a:fillRef>
          <a:effectRef idx="0">
            <a:schemeClr val="accent1"/>
          </a:effectRef>
          <a:fontRef idx="minor">
            <a:schemeClr val="dk1"/>
          </a:fontRef>
        </p:style>
        <p:txBody>
          <a:bodyPr/>
          <a:lstStyle/>
          <a:p>
            <a:r>
              <a:rPr lang="es-ES" sz="1600" dirty="0" err="1"/>
              <a:t>References</a:t>
            </a:r>
            <a:endParaRPr lang="es-ES" sz="1600" dirty="0"/>
          </a:p>
          <a:p>
            <a:r>
              <a:rPr lang="es-ES" sz="1600" dirty="0"/>
              <a:t>1 CESE, 1986. </a:t>
            </a:r>
            <a:r>
              <a:rPr lang="en-US" sz="1600" kern="100" dirty="0">
                <a:latin typeface="Rockwell" panose="02060603020205020403" pitchFamily="18" charset="0"/>
                <a:ea typeface="Calibri" panose="020F0502020204030204" pitchFamily="34" charset="0"/>
                <a:cs typeface="Times New Roman" panose="02020603050405020304" pitchFamily="18" charset="0"/>
              </a:rPr>
              <a:t>Chronicle of 50 years of ecology and development in the region of Pátzcuaro</a:t>
            </a:r>
            <a:r>
              <a:rPr lang="es-ES" sz="1600" dirty="0"/>
              <a:t>, 1936-1986. OIKOS-OTOLADI</a:t>
            </a:r>
          </a:p>
          <a:p>
            <a:r>
              <a:rPr lang="es-419" sz="1600" dirty="0"/>
              <a:t>2 Reyes-Ruiz, J., 2005. </a:t>
            </a:r>
            <a:r>
              <a:rPr lang="en-US" sz="1600" kern="100" dirty="0">
                <a:latin typeface="Rockwell" panose="02060603020205020403" pitchFamily="18" charset="0"/>
                <a:ea typeface="Calibri" panose="020F0502020204030204" pitchFamily="34" charset="0"/>
                <a:cs typeface="Times New Roman" panose="02020603050405020304" pitchFamily="18" charset="0"/>
              </a:rPr>
              <a:t>Environmental Policies and Regional Development in the Lake Pátzcuaro basin, Michoacán. 1980-2000. PhD thesis. </a:t>
            </a:r>
            <a:r>
              <a:rPr lang="es-ES" sz="1600" u="sng" dirty="0">
                <a:hlinkClick r:id="rId8"/>
              </a:rPr>
              <a:t>http://ciesas.repositorioinstitucional.mx/jspui/handle/1015/1354</a:t>
            </a:r>
            <a:endParaRPr lang="en-US" sz="1600" kern="100" dirty="0">
              <a:latin typeface="Rockwell" panose="02060603020205020403" pitchFamily="18" charset="0"/>
              <a:ea typeface="Calibri" panose="020F0502020204030204" pitchFamily="34" charset="0"/>
              <a:cs typeface="Times New Roman" panose="02020603050405020304" pitchFamily="18" charset="0"/>
            </a:endParaRPr>
          </a:p>
          <a:p>
            <a:r>
              <a:rPr lang="en-US" sz="1600" kern="100" dirty="0">
                <a:latin typeface="Rockwell" panose="02060603020205020403" pitchFamily="18" charset="0"/>
                <a:ea typeface="Calibri" panose="020F0502020204030204" pitchFamily="34" charset="0"/>
                <a:cs typeface="Times New Roman" panose="02020603050405020304" pitchFamily="18" charset="0"/>
              </a:rPr>
              <a:t>3 </a:t>
            </a:r>
            <a:r>
              <a:rPr lang="es-ES" sz="1600" dirty="0">
                <a:latin typeface="Rockwell" panose="02060603020205020403" pitchFamily="18" charset="0"/>
              </a:rPr>
              <a:t>Toledo, V., Álvarez-Icaza, P., Ávila P., Barrera-</a:t>
            </a:r>
            <a:r>
              <a:rPr lang="es-ES" sz="1600" dirty="0" err="1">
                <a:latin typeface="Rockwell" panose="02060603020205020403" pitchFamily="18" charset="0"/>
              </a:rPr>
              <a:t>Bassols</a:t>
            </a:r>
            <a:r>
              <a:rPr lang="es-ES" sz="1600" dirty="0">
                <a:latin typeface="Rockwell" panose="02060603020205020403" pitchFamily="18" charset="0"/>
              </a:rPr>
              <a:t>, N., Chacón, A, Caballero, J., </a:t>
            </a:r>
            <a:r>
              <a:rPr lang="es-ES" sz="1600" dirty="0" err="1">
                <a:latin typeface="Rockwell" panose="02060603020205020403" pitchFamily="18" charset="0"/>
              </a:rPr>
              <a:t>Mapes</a:t>
            </a:r>
            <a:r>
              <a:rPr lang="es-ES" sz="1600" dirty="0">
                <a:latin typeface="Rockwell" panose="02060603020205020403" pitchFamily="18" charset="0"/>
              </a:rPr>
              <a:t>, C., Garibay, C., Rojas, P., Reyes, J., </a:t>
            </a:r>
            <a:r>
              <a:rPr lang="es-ES" sz="1600" dirty="0" err="1">
                <a:latin typeface="Rockwell" panose="02060603020205020403" pitchFamily="18" charset="0"/>
              </a:rPr>
              <a:t>Múzquiz</a:t>
            </a:r>
            <a:r>
              <a:rPr lang="es-ES" sz="1600" dirty="0">
                <a:latin typeface="Rockwell" panose="02060603020205020403" pitchFamily="18" charset="0"/>
              </a:rPr>
              <a:t>, E., Argueta, A. y Esteba, J. 1992. </a:t>
            </a:r>
            <a:r>
              <a:rPr lang="en-US" sz="1600" kern="100" dirty="0">
                <a:latin typeface="Rockwell" panose="02060603020205020403" pitchFamily="18" charset="0"/>
                <a:ea typeface="Calibri" panose="020F0502020204030204" pitchFamily="34" charset="0"/>
                <a:cs typeface="Times New Roman" panose="02020603050405020304" pitchFamily="18" charset="0"/>
              </a:rPr>
              <a:t>Plan Pátzcuaro 2000. Multidisciplinary Research for Sustainable Development. </a:t>
            </a:r>
            <a:r>
              <a:rPr lang="es-ES" sz="1600" dirty="0">
                <a:latin typeface="Rockwell" panose="02060603020205020403" pitchFamily="18" charset="0"/>
              </a:rPr>
              <a:t>Fundación Friedrich Ebert. México.</a:t>
            </a:r>
          </a:p>
          <a:p>
            <a:r>
              <a:rPr lang="es-419" sz="1600" dirty="0">
                <a:latin typeface="Rockwell" panose="02060603020205020403" pitchFamily="18" charset="0"/>
              </a:rPr>
              <a:t>4 Ortiz-Paniagua, C. F., 2004. </a:t>
            </a:r>
            <a:r>
              <a:rPr lang="en-US" sz="1600" kern="100" dirty="0">
                <a:latin typeface="Rockwell" panose="02060603020205020403" pitchFamily="18" charset="0"/>
                <a:ea typeface="Calibri" panose="020F0502020204030204" pitchFamily="34" charset="0"/>
                <a:cs typeface="Times New Roman" panose="02020603050405020304" pitchFamily="18" charset="0"/>
              </a:rPr>
              <a:t>Fishing in Lake Pátzcuaro, Institutional Arrangements and Fisheries Policies: 1990-2004. Master´s thesis. </a:t>
            </a:r>
            <a:r>
              <a:rPr lang="es-ES" sz="1600" u="sng" dirty="0">
                <a:hlinkClick r:id="rId9"/>
              </a:rPr>
              <a:t>http://colef.repositorioinstitucional.mx/jspui/handle/1014/50</a:t>
            </a:r>
            <a:endParaRPr lang="en-CA" sz="1600" dirty="0">
              <a:latin typeface="Rockwell" panose="02060603020205020403" pitchFamily="18"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565723646"/>
              </p:ext>
            </p:extLst>
          </p:nvPr>
        </p:nvGraphicFramePr>
        <p:xfrm>
          <a:off x="11424045" y="7411924"/>
          <a:ext cx="9625263" cy="3247054"/>
        </p:xfrm>
        <a:graphic>
          <a:graphicData uri="http://schemas.openxmlformats.org/drawingml/2006/table">
            <a:tbl>
              <a:tblPr firstRow="1" firstCol="1" bandRow="1">
                <a:tableStyleId>{E8B1032C-EA38-4F05-BA0D-38AFFFC7BED3}</a:tableStyleId>
              </a:tblPr>
              <a:tblGrid>
                <a:gridCol w="5710989">
                  <a:extLst>
                    <a:ext uri="{9D8B030D-6E8A-4147-A177-3AD203B41FA5}">
                      <a16:colId xmlns:a16="http://schemas.microsoft.com/office/drawing/2014/main" xmlns="" val="20000"/>
                    </a:ext>
                  </a:extLst>
                </a:gridCol>
                <a:gridCol w="3914274">
                  <a:extLst>
                    <a:ext uri="{9D8B030D-6E8A-4147-A177-3AD203B41FA5}">
                      <a16:colId xmlns:a16="http://schemas.microsoft.com/office/drawing/2014/main" xmlns="" val="20001"/>
                    </a:ext>
                  </a:extLst>
                </a:gridCol>
              </a:tblGrid>
              <a:tr h="301592">
                <a:tc>
                  <a:txBody>
                    <a:bodyPr/>
                    <a:lstStyle/>
                    <a:p>
                      <a:pPr algn="ctr">
                        <a:lnSpc>
                          <a:spcPct val="100000"/>
                        </a:lnSpc>
                        <a:spcAft>
                          <a:spcPts val="0"/>
                        </a:spcAft>
                      </a:pPr>
                      <a:r>
                        <a:rPr lang="es-ES" sz="2000" dirty="0">
                          <a:effectLst/>
                        </a:rPr>
                        <a:t>NAME OF THE ENVIRONMENTAL</a:t>
                      </a:r>
                      <a:r>
                        <a:rPr lang="es-ES" sz="2000" baseline="0" dirty="0">
                          <a:effectLst/>
                        </a:rPr>
                        <a:t> PROGRAM</a:t>
                      </a:r>
                      <a:endParaRPr lang="es-ES" sz="20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s-ES" sz="2000" dirty="0">
                          <a:effectLst/>
                        </a:rPr>
                        <a:t>INSTANCE THAT APPLIED</a:t>
                      </a:r>
                      <a:r>
                        <a:rPr lang="es-ES" sz="2000" baseline="0" dirty="0">
                          <a:effectLst/>
                        </a:rPr>
                        <a:t> IT</a:t>
                      </a:r>
                      <a:endParaRPr lang="es-ES" sz="20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503854">
                <a:tc>
                  <a:txBody>
                    <a:bodyPr/>
                    <a:lstStyle/>
                    <a:p>
                      <a:pPr algn="just">
                        <a:lnSpc>
                          <a:spcPct val="100000"/>
                        </a:lnSpc>
                        <a:spcAft>
                          <a:spcPts val="0"/>
                        </a:spcAft>
                      </a:pPr>
                      <a:r>
                        <a:rPr lang="es-419" sz="2000" b="0" dirty="0" err="1">
                          <a:effectLst/>
                        </a:rPr>
                        <a:t>Aquatic</a:t>
                      </a:r>
                      <a:r>
                        <a:rPr lang="es-419" sz="2000" b="0" baseline="0" dirty="0">
                          <a:effectLst/>
                        </a:rPr>
                        <a:t> </a:t>
                      </a:r>
                      <a:r>
                        <a:rPr lang="es-419" sz="2000" b="0" baseline="0" dirty="0" err="1">
                          <a:effectLst/>
                        </a:rPr>
                        <a:t>weed</a:t>
                      </a:r>
                      <a:r>
                        <a:rPr lang="es-419" sz="2000" b="0" baseline="0" dirty="0">
                          <a:effectLst/>
                        </a:rPr>
                        <a:t> </a:t>
                      </a:r>
                      <a:r>
                        <a:rPr lang="es-419" sz="2000" b="0" baseline="0" dirty="0" err="1">
                          <a:effectLst/>
                        </a:rPr>
                        <a:t>clearing</a:t>
                      </a:r>
                      <a:endParaRPr lang="es-E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s-ES" sz="2000" dirty="0">
                          <a:effectLst/>
                        </a:rPr>
                        <a:t>Estate, </a:t>
                      </a:r>
                      <a:r>
                        <a:rPr lang="es-ES" sz="2000" dirty="0" err="1">
                          <a:effectLst/>
                        </a:rPr>
                        <a:t>Community</a:t>
                      </a:r>
                      <a:r>
                        <a:rPr lang="es-ES" sz="2000" dirty="0">
                          <a:effectLst/>
                        </a:rPr>
                        <a:t> and </a:t>
                      </a:r>
                      <a:r>
                        <a:rPr lang="es-ES" sz="2000" dirty="0" err="1">
                          <a:effectLst/>
                        </a:rPr>
                        <a:t>Private</a:t>
                      </a:r>
                      <a:r>
                        <a:rPr lang="es-ES" sz="2000" dirty="0">
                          <a:effectLst/>
                        </a:rPr>
                        <a:t> </a:t>
                      </a:r>
                      <a:r>
                        <a:rPr lang="es-ES" sz="2000" dirty="0" err="1">
                          <a:effectLst/>
                        </a:rPr>
                        <a:t>enterprise</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238231">
                <a:tc>
                  <a:txBody>
                    <a:bodyPr/>
                    <a:lstStyle/>
                    <a:p>
                      <a:pPr algn="just">
                        <a:lnSpc>
                          <a:spcPct val="100000"/>
                        </a:lnSpc>
                        <a:spcAft>
                          <a:spcPts val="0"/>
                        </a:spcAft>
                      </a:pPr>
                      <a:r>
                        <a:rPr lang="es-ES" sz="2000" b="0" dirty="0" err="1">
                          <a:effectLst/>
                        </a:rPr>
                        <a:t>Reforestation</a:t>
                      </a:r>
                      <a:r>
                        <a:rPr lang="es-ES" sz="2000" b="0" baseline="0" dirty="0">
                          <a:effectLst/>
                        </a:rPr>
                        <a:t> plan</a:t>
                      </a:r>
                      <a:endParaRPr lang="es-E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s-ES" sz="2000" dirty="0">
                          <a:effectLst/>
                        </a:rPr>
                        <a:t>Federal and </a:t>
                      </a:r>
                      <a:r>
                        <a:rPr lang="es-ES" sz="2000" dirty="0" err="1">
                          <a:effectLst/>
                        </a:rPr>
                        <a:t>Community</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503854">
                <a:tc>
                  <a:txBody>
                    <a:bodyPr/>
                    <a:lstStyle/>
                    <a:p>
                      <a:pPr algn="just">
                        <a:lnSpc>
                          <a:spcPct val="100000"/>
                        </a:lnSpc>
                        <a:spcAft>
                          <a:spcPts val="0"/>
                        </a:spcAft>
                      </a:pPr>
                      <a:r>
                        <a:rPr lang="es-ES" sz="2000" b="0" dirty="0">
                          <a:effectLst/>
                        </a:rPr>
                        <a:t>Pátzcuaro 2000 plan</a:t>
                      </a:r>
                      <a:endParaRPr lang="es-E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s-ES" sz="2000" dirty="0">
                          <a:effectLst/>
                        </a:rPr>
                        <a:t>Federal e </a:t>
                      </a:r>
                      <a:r>
                        <a:rPr lang="es-ES" sz="2000" dirty="0" err="1">
                          <a:effectLst/>
                        </a:rPr>
                        <a:t>research</a:t>
                      </a:r>
                      <a:r>
                        <a:rPr lang="es-ES" sz="2000" dirty="0">
                          <a:effectLst/>
                        </a:rPr>
                        <a:t> </a:t>
                      </a:r>
                      <a:r>
                        <a:rPr lang="es-ES" sz="2000" dirty="0" err="1">
                          <a:effectLst/>
                        </a:rPr>
                        <a:t>Institution</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238231">
                <a:tc>
                  <a:txBody>
                    <a:bodyPr/>
                    <a:lstStyle/>
                    <a:p>
                      <a:pPr algn="just">
                        <a:lnSpc>
                          <a:spcPct val="100000"/>
                        </a:lnSpc>
                        <a:spcAft>
                          <a:spcPts val="0"/>
                        </a:spcAft>
                      </a:pPr>
                      <a:r>
                        <a:rPr lang="es-419" sz="2000" b="0" dirty="0" err="1">
                          <a:effectLst/>
                        </a:rPr>
                        <a:t>Wastewater</a:t>
                      </a:r>
                      <a:r>
                        <a:rPr lang="es-419" sz="2000" b="0" baseline="0" dirty="0">
                          <a:effectLst/>
                        </a:rPr>
                        <a:t> and </a:t>
                      </a:r>
                      <a:r>
                        <a:rPr lang="es-419" sz="2000" b="0" baseline="0" dirty="0" err="1">
                          <a:effectLst/>
                        </a:rPr>
                        <a:t>solid</a:t>
                      </a:r>
                      <a:r>
                        <a:rPr lang="es-419" sz="2000" b="0" baseline="0" dirty="0">
                          <a:effectLst/>
                        </a:rPr>
                        <a:t> </a:t>
                      </a:r>
                      <a:r>
                        <a:rPr lang="es-419" sz="2000" b="0" baseline="0" dirty="0" err="1">
                          <a:effectLst/>
                        </a:rPr>
                        <a:t>waste</a:t>
                      </a:r>
                      <a:r>
                        <a:rPr lang="es-419" sz="2000" b="0" baseline="0" dirty="0">
                          <a:effectLst/>
                        </a:rPr>
                        <a:t> </a:t>
                      </a:r>
                      <a:r>
                        <a:rPr lang="es-419" sz="2000" b="0" baseline="0" dirty="0" err="1">
                          <a:effectLst/>
                        </a:rPr>
                        <a:t>treatment</a:t>
                      </a:r>
                      <a:endParaRPr lang="es-E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s-ES" sz="2000" dirty="0" err="1">
                          <a:effectLst/>
                        </a:rPr>
                        <a:t>Community</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503854">
                <a:tc>
                  <a:txBody>
                    <a:bodyPr/>
                    <a:lstStyle/>
                    <a:p>
                      <a:pPr algn="just">
                        <a:lnSpc>
                          <a:spcPct val="100000"/>
                        </a:lnSpc>
                        <a:spcAft>
                          <a:spcPts val="0"/>
                        </a:spcAft>
                      </a:pPr>
                      <a:r>
                        <a:rPr lang="es-419" sz="2000" b="0" dirty="0" err="1">
                          <a:effectLst/>
                        </a:rPr>
                        <a:t>Rainwater</a:t>
                      </a:r>
                      <a:r>
                        <a:rPr lang="es-419" sz="2000" b="0" baseline="0" dirty="0">
                          <a:effectLst/>
                        </a:rPr>
                        <a:t> </a:t>
                      </a:r>
                      <a:r>
                        <a:rPr lang="es-419" sz="2000" b="0" baseline="0" dirty="0" err="1">
                          <a:effectLst/>
                        </a:rPr>
                        <a:t>collection</a:t>
                      </a:r>
                      <a:r>
                        <a:rPr lang="es-419" sz="2000" b="0" baseline="0" dirty="0">
                          <a:effectLst/>
                        </a:rPr>
                        <a:t> and </a:t>
                      </a:r>
                      <a:r>
                        <a:rPr lang="es-419" sz="2000" b="0" baseline="0" dirty="0" err="1">
                          <a:effectLst/>
                        </a:rPr>
                        <a:t>storage</a:t>
                      </a:r>
                      <a:r>
                        <a:rPr lang="es-419" sz="2000" b="0" baseline="0" dirty="0">
                          <a:effectLst/>
                        </a:rPr>
                        <a:t> </a:t>
                      </a:r>
                      <a:r>
                        <a:rPr lang="es-419" sz="2000" b="0" baseline="0" dirty="0" err="1">
                          <a:effectLst/>
                        </a:rPr>
                        <a:t>system</a:t>
                      </a:r>
                      <a:r>
                        <a:rPr lang="es-419" sz="2000" b="0" baseline="0" dirty="0">
                          <a:effectLst/>
                        </a:rPr>
                        <a:t> </a:t>
                      </a:r>
                      <a:r>
                        <a:rPr lang="es-419" sz="2000" b="0" baseline="0" dirty="0" err="1">
                          <a:effectLst/>
                        </a:rPr>
                        <a:t>for</a:t>
                      </a:r>
                      <a:r>
                        <a:rPr lang="es-419" sz="2000" b="0" baseline="0" dirty="0">
                          <a:effectLst/>
                        </a:rPr>
                        <a:t> </a:t>
                      </a:r>
                      <a:r>
                        <a:rPr lang="es-419" sz="2000" b="0" baseline="0" dirty="0" err="1">
                          <a:effectLst/>
                        </a:rPr>
                        <a:t>homes</a:t>
                      </a:r>
                      <a:r>
                        <a:rPr lang="es-419" sz="2000" b="0" baseline="0" dirty="0">
                          <a:effectLst/>
                        </a:rPr>
                        <a:t> and rural </a:t>
                      </a:r>
                      <a:r>
                        <a:rPr lang="es-419" sz="2000" b="0" baseline="0" dirty="0" err="1">
                          <a:effectLst/>
                        </a:rPr>
                        <a:t>communities</a:t>
                      </a:r>
                      <a:endParaRPr lang="es-E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s-ES" sz="2000" dirty="0">
                          <a:effectLst/>
                        </a:rPr>
                        <a:t>ONG</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238231">
                <a:tc>
                  <a:txBody>
                    <a:bodyPr/>
                    <a:lstStyle/>
                    <a:p>
                      <a:pPr algn="just">
                        <a:lnSpc>
                          <a:spcPct val="100000"/>
                        </a:lnSpc>
                        <a:spcAft>
                          <a:spcPts val="0"/>
                        </a:spcAft>
                      </a:pPr>
                      <a:r>
                        <a:rPr lang="es-419" sz="2000" b="0" dirty="0" err="1">
                          <a:effectLst/>
                        </a:rPr>
                        <a:t>Environmental</a:t>
                      </a:r>
                      <a:r>
                        <a:rPr lang="es-419" sz="2000" b="0" baseline="0" dirty="0">
                          <a:effectLst/>
                        </a:rPr>
                        <a:t> </a:t>
                      </a:r>
                      <a:r>
                        <a:rPr lang="es-419" sz="2000" b="0" baseline="0" dirty="0" err="1">
                          <a:effectLst/>
                        </a:rPr>
                        <a:t>education</a:t>
                      </a:r>
                      <a:r>
                        <a:rPr lang="es-419" sz="2000" b="0" baseline="0" dirty="0">
                          <a:effectLst/>
                        </a:rPr>
                        <a:t> workshops</a:t>
                      </a:r>
                      <a:endParaRPr lang="es-E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s-ES" sz="2000" dirty="0">
                          <a:effectLst/>
                        </a:rPr>
                        <a:t>ONG</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r h="238231">
                <a:tc>
                  <a:txBody>
                    <a:bodyPr/>
                    <a:lstStyle/>
                    <a:p>
                      <a:pPr algn="just">
                        <a:lnSpc>
                          <a:spcPct val="100000"/>
                        </a:lnSpc>
                        <a:spcAft>
                          <a:spcPts val="0"/>
                        </a:spcAft>
                      </a:pPr>
                      <a:r>
                        <a:rPr lang="es-ES" sz="2000" b="0" dirty="0">
                          <a:effectLst/>
                        </a:rPr>
                        <a:t>Plan to</a:t>
                      </a:r>
                      <a:r>
                        <a:rPr lang="es-ES" sz="2000" b="0" baseline="0" dirty="0">
                          <a:effectLst/>
                        </a:rPr>
                        <a:t> </a:t>
                      </a:r>
                      <a:r>
                        <a:rPr lang="es-ES" sz="2000" b="0" baseline="0" dirty="0" err="1">
                          <a:effectLst/>
                        </a:rPr>
                        <a:t>repopulate</a:t>
                      </a:r>
                      <a:r>
                        <a:rPr lang="es-ES" sz="2000" b="0" baseline="0" dirty="0">
                          <a:effectLst/>
                        </a:rPr>
                        <a:t> </a:t>
                      </a:r>
                      <a:r>
                        <a:rPr lang="es-ES" sz="2000" b="0" baseline="0" dirty="0" err="1">
                          <a:effectLst/>
                        </a:rPr>
                        <a:t>species</a:t>
                      </a:r>
                      <a:r>
                        <a:rPr lang="es-ES" sz="2000" b="0" baseline="0" dirty="0">
                          <a:effectLst/>
                        </a:rPr>
                        <a:t> in </a:t>
                      </a:r>
                      <a:r>
                        <a:rPr lang="es-ES" sz="2000" b="0" baseline="0" dirty="0" err="1">
                          <a:effectLst/>
                        </a:rPr>
                        <a:t>the</a:t>
                      </a:r>
                      <a:r>
                        <a:rPr lang="es-ES" sz="2000" b="0" baseline="0" dirty="0">
                          <a:effectLst/>
                        </a:rPr>
                        <a:t> </a:t>
                      </a:r>
                      <a:r>
                        <a:rPr lang="es-ES" sz="2000" b="0" baseline="0" dirty="0" err="1">
                          <a:effectLst/>
                        </a:rPr>
                        <a:t>lake</a:t>
                      </a:r>
                      <a:endParaRPr lang="es-E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s-ES" sz="2000" dirty="0">
                          <a:effectLst/>
                        </a:rPr>
                        <a:t>Federal</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7"/>
                  </a:ext>
                </a:extLst>
              </a:tr>
            </a:tbl>
          </a:graphicData>
        </a:graphic>
      </p:graphicFrame>
      <p:sp>
        <p:nvSpPr>
          <p:cNvPr id="3" name="CuadroTexto 2"/>
          <p:cNvSpPr txBox="1"/>
          <p:nvPr/>
        </p:nvSpPr>
        <p:spPr>
          <a:xfrm>
            <a:off x="8124501" y="24982366"/>
            <a:ext cx="1375608"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419" dirty="0"/>
              <a:t>SANTA FE DE LA LAGUNA</a:t>
            </a:r>
            <a:endParaRPr lang="es-ES" dirty="0"/>
          </a:p>
        </p:txBody>
      </p:sp>
      <p:sp>
        <p:nvSpPr>
          <p:cNvPr id="35" name="CuadroTexto 34"/>
          <p:cNvSpPr txBox="1"/>
          <p:nvPr/>
        </p:nvSpPr>
        <p:spPr>
          <a:xfrm>
            <a:off x="7908743" y="25907342"/>
            <a:ext cx="1186921"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419" dirty="0"/>
              <a:t>TARERIO</a:t>
            </a:r>
            <a:endParaRPr lang="es-ES" dirty="0"/>
          </a:p>
        </p:txBody>
      </p:sp>
      <p:sp>
        <p:nvSpPr>
          <p:cNvPr id="36" name="CuadroTexto 35"/>
          <p:cNvSpPr txBox="1"/>
          <p:nvPr/>
        </p:nvSpPr>
        <p:spPr>
          <a:xfrm>
            <a:off x="6808582" y="26729844"/>
            <a:ext cx="1762043"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419" dirty="0"/>
              <a:t>ISLA URANDEN DE MORELOS</a:t>
            </a:r>
            <a:endParaRPr lang="es-ES" dirty="0"/>
          </a:p>
        </p:txBody>
      </p:sp>
      <p:sp>
        <p:nvSpPr>
          <p:cNvPr id="37" name="CuadroTexto 36"/>
          <p:cNvSpPr txBox="1"/>
          <p:nvPr/>
        </p:nvSpPr>
        <p:spPr>
          <a:xfrm>
            <a:off x="5345793" y="27844607"/>
            <a:ext cx="137560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419" dirty="0"/>
              <a:t>JARÁCUARO</a:t>
            </a:r>
            <a:endParaRPr lang="es-ES" dirty="0"/>
          </a:p>
        </p:txBody>
      </p:sp>
      <p:pic>
        <p:nvPicPr>
          <p:cNvPr id="4" name="Imagen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924295" y="1419721"/>
            <a:ext cx="1812758" cy="1812758"/>
          </a:xfrm>
          <a:prstGeom prst="rect">
            <a:avLst/>
          </a:prstGeom>
        </p:spPr>
      </p:pic>
      <p:pic>
        <p:nvPicPr>
          <p:cNvPr id="12" name="Imagen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698354" y="31627306"/>
            <a:ext cx="4951905" cy="1165783"/>
          </a:xfrm>
          <a:prstGeom prst="rect">
            <a:avLst/>
          </a:prstGeom>
        </p:spPr>
      </p:pic>
    </p:spTree>
    <p:extLst>
      <p:ext uri="{BB962C8B-B14F-4D97-AF65-F5344CB8AC3E}">
        <p14:creationId xmlns:p14="http://schemas.microsoft.com/office/powerpoint/2010/main" val="4503939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TM10001106[[fn=Distintivo]]</Template>
  <TotalTime>14631</TotalTime>
  <Words>1156</Words>
  <Application>Microsoft Office PowerPoint</Application>
  <PresentationFormat>Personalizado</PresentationFormat>
  <Paragraphs>84</Paragraphs>
  <Slides>1</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vt:i4>
      </vt:variant>
    </vt:vector>
  </HeadingPairs>
  <TitlesOfParts>
    <vt:vector size="7" baseType="lpstr">
      <vt:lpstr>Arial</vt:lpstr>
      <vt:lpstr>Calibri</vt:lpstr>
      <vt:lpstr>Calibri Light</vt:lpstr>
      <vt:lpstr>Rockwell</vt:lpstr>
      <vt:lpstr>Times New Roman</vt:lpstr>
      <vt:lpstr>Office Theme</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Diego Macall</dc:creator>
  <cp:lastModifiedBy>Maria Guadalupe</cp:lastModifiedBy>
  <cp:revision>202</cp:revision>
  <dcterms:created xsi:type="dcterms:W3CDTF">2023-09-13T17:18:18Z</dcterms:created>
  <dcterms:modified xsi:type="dcterms:W3CDTF">2024-10-08T00:14:44Z</dcterms:modified>
</cp:coreProperties>
</file>